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366" r:id="rId5"/>
    <p:sldId id="352" r:id="rId6"/>
    <p:sldId id="257" r:id="rId7"/>
    <p:sldId id="353" r:id="rId8"/>
    <p:sldId id="356" r:id="rId9"/>
    <p:sldId id="448" r:id="rId10"/>
    <p:sldId id="447" r:id="rId11"/>
    <p:sldId id="446" r:id="rId12"/>
    <p:sldId id="445" r:id="rId13"/>
    <p:sldId id="444" r:id="rId14"/>
    <p:sldId id="443" r:id="rId15"/>
    <p:sldId id="442" r:id="rId16"/>
    <p:sldId id="441" r:id="rId17"/>
    <p:sldId id="440" r:id="rId18"/>
    <p:sldId id="439" r:id="rId19"/>
    <p:sldId id="438" r:id="rId20"/>
    <p:sldId id="449" r:id="rId21"/>
    <p:sldId id="393" r:id="rId22"/>
    <p:sldId id="433" r:id="rId23"/>
    <p:sldId id="460" r:id="rId24"/>
    <p:sldId id="395" r:id="rId25"/>
    <p:sldId id="359" r:id="rId26"/>
    <p:sldId id="368" r:id="rId27"/>
    <p:sldId id="369" r:id="rId28"/>
    <p:sldId id="360" r:id="rId29"/>
    <p:sldId id="361" r:id="rId30"/>
    <p:sldId id="362" r:id="rId31"/>
    <p:sldId id="264" r:id="rId32"/>
    <p:sldId id="396" r:id="rId33"/>
    <p:sldId id="265" r:id="rId34"/>
    <p:sldId id="397" r:id="rId35"/>
    <p:sldId id="399" r:id="rId36"/>
    <p:sldId id="266" r:id="rId37"/>
    <p:sldId id="358" r:id="rId38"/>
    <p:sldId id="297" r:id="rId39"/>
    <p:sldId id="339" r:id="rId40"/>
    <p:sldId id="386" r:id="rId41"/>
    <p:sldId id="365" r:id="rId42"/>
    <p:sldId id="454" r:id="rId43"/>
    <p:sldId id="455" r:id="rId44"/>
    <p:sldId id="456" r:id="rId45"/>
    <p:sldId id="457" r:id="rId46"/>
    <p:sldId id="461" r:id="rId4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99"/>
    <a:srgbClr val="C0C0C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4" autoAdjust="0"/>
    <p:restoredTop sz="92372" autoAdjust="0"/>
  </p:normalViewPr>
  <p:slideViewPr>
    <p:cSldViewPr snapToGrid="0">
      <p:cViewPr varScale="1">
        <p:scale>
          <a:sx n="104" d="100"/>
          <a:sy n="104" d="100"/>
        </p:scale>
        <p:origin x="1109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0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2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l WA, Wietske" userId="S::w.a.pool@pl.hanze.nl::56641ecb-1ebe-48db-ad3f-5684e891dc2e" providerId="AD" clId="Web-{A06F4E78-5E4F-B91A-6601-F5248474B9D0}"/>
    <pc:docChg chg="addSld delSld modSld sldOrd">
      <pc:chgData name="Pool WA, Wietske" userId="S::w.a.pool@pl.hanze.nl::56641ecb-1ebe-48db-ad3f-5684e891dc2e" providerId="AD" clId="Web-{A06F4E78-5E4F-B91A-6601-F5248474B9D0}" dt="2019-01-02T09:02:01.411" v="117"/>
      <pc:docMkLst>
        <pc:docMk/>
      </pc:docMkLst>
      <pc:sldChg chg="del">
        <pc:chgData name="Pool WA, Wietske" userId="S::w.a.pool@pl.hanze.nl::56641ecb-1ebe-48db-ad3f-5684e891dc2e" providerId="AD" clId="Web-{A06F4E78-5E4F-B91A-6601-F5248474B9D0}" dt="2019-01-02T08:44:52.047" v="15"/>
        <pc:sldMkLst>
          <pc:docMk/>
          <pc:sldMk cId="0" sldId="263"/>
        </pc:sldMkLst>
      </pc:sldChg>
      <pc:sldChg chg="del">
        <pc:chgData name="Pool WA, Wietske" userId="S::w.a.pool@pl.hanze.nl::56641ecb-1ebe-48db-ad3f-5684e891dc2e" providerId="AD" clId="Web-{A06F4E78-5E4F-B91A-6601-F5248474B9D0}" dt="2019-01-02T08:42:24.626" v="11"/>
        <pc:sldMkLst>
          <pc:docMk/>
          <pc:sldMk cId="0" sldId="299"/>
        </pc:sldMkLst>
      </pc:sldChg>
      <pc:sldChg chg="del">
        <pc:chgData name="Pool WA, Wietske" userId="S::w.a.pool@pl.hanze.nl::56641ecb-1ebe-48db-ad3f-5684e891dc2e" providerId="AD" clId="Web-{A06F4E78-5E4F-B91A-6601-F5248474B9D0}" dt="2019-01-02T08:43:53.782" v="12"/>
        <pc:sldMkLst>
          <pc:docMk/>
          <pc:sldMk cId="0" sldId="357"/>
        </pc:sldMkLst>
      </pc:sldChg>
      <pc:sldChg chg="add del">
        <pc:chgData name="Pool WA, Wietske" userId="S::w.a.pool@pl.hanze.nl::56641ecb-1ebe-48db-ad3f-5684e891dc2e" providerId="AD" clId="Web-{A06F4E78-5E4F-B91A-6601-F5248474B9D0}" dt="2019-01-02T08:46:09.593" v="18"/>
        <pc:sldMkLst>
          <pc:docMk/>
          <pc:sldMk cId="0" sldId="382"/>
        </pc:sldMkLst>
      </pc:sldChg>
      <pc:sldChg chg="del">
        <pc:chgData name="Pool WA, Wietske" userId="S::w.a.pool@pl.hanze.nl::56641ecb-1ebe-48db-ad3f-5684e891dc2e" providerId="AD" clId="Web-{A06F4E78-5E4F-B91A-6601-F5248474B9D0}" dt="2019-01-02T08:44:49.187" v="14"/>
        <pc:sldMkLst>
          <pc:docMk/>
          <pc:sldMk cId="0" sldId="383"/>
        </pc:sldMkLst>
      </pc:sldChg>
      <pc:sldChg chg="del">
        <pc:chgData name="Pool WA, Wietske" userId="S::w.a.pool@pl.hanze.nl::56641ecb-1ebe-48db-ad3f-5684e891dc2e" providerId="AD" clId="Web-{A06F4E78-5E4F-B91A-6601-F5248474B9D0}" dt="2019-01-02T08:44:46.250" v="13"/>
        <pc:sldMkLst>
          <pc:docMk/>
          <pc:sldMk cId="0" sldId="384"/>
        </pc:sldMkLst>
      </pc:sldChg>
      <pc:sldChg chg="del">
        <pc:chgData name="Pool WA, Wietske" userId="S::w.a.pool@pl.hanze.nl::56641ecb-1ebe-48db-ad3f-5684e891dc2e" providerId="AD" clId="Web-{A06F4E78-5E4F-B91A-6601-F5248474B9D0}" dt="2019-01-02T08:45:08.953" v="16"/>
        <pc:sldMkLst>
          <pc:docMk/>
          <pc:sldMk cId="0" sldId="392"/>
        </pc:sldMkLst>
      </pc:sldChg>
      <pc:sldChg chg="modSp">
        <pc:chgData name="Pool WA, Wietske" userId="S::w.a.pool@pl.hanze.nl::56641ecb-1ebe-48db-ad3f-5684e891dc2e" providerId="AD" clId="Web-{A06F4E78-5E4F-B91A-6601-F5248474B9D0}" dt="2019-01-02T08:50:39.902" v="105" actId="1076"/>
        <pc:sldMkLst>
          <pc:docMk/>
          <pc:sldMk cId="0" sldId="393"/>
        </pc:sldMkLst>
        <pc:spChg chg="mod">
          <ac:chgData name="Pool WA, Wietske" userId="S::w.a.pool@pl.hanze.nl::56641ecb-1ebe-48db-ad3f-5684e891dc2e" providerId="AD" clId="Web-{A06F4E78-5E4F-B91A-6601-F5248474B9D0}" dt="2019-01-02T08:50:39.902" v="105" actId="1076"/>
          <ac:spMkLst>
            <pc:docMk/>
            <pc:sldMk cId="0" sldId="393"/>
            <ac:spMk id="14338" creationId="{00000000-0000-0000-0000-000000000000}"/>
          </ac:spMkLst>
        </pc:spChg>
      </pc:sldChg>
      <pc:sldChg chg="addSp delSp modSp">
        <pc:chgData name="Pool WA, Wietske" userId="S::w.a.pool@pl.hanze.nl::56641ecb-1ebe-48db-ad3f-5684e891dc2e" providerId="AD" clId="Web-{A06F4E78-5E4F-B91A-6601-F5248474B9D0}" dt="2019-01-02T08:52:43.495" v="109" actId="1076"/>
        <pc:sldMkLst>
          <pc:docMk/>
          <pc:sldMk cId="0" sldId="396"/>
        </pc:sldMkLst>
        <pc:spChg chg="add mod">
          <ac:chgData name="Pool WA, Wietske" userId="S::w.a.pool@pl.hanze.nl::56641ecb-1ebe-48db-ad3f-5684e891dc2e" providerId="AD" clId="Web-{A06F4E78-5E4F-B91A-6601-F5248474B9D0}" dt="2019-01-02T08:52:43.495" v="109" actId="1076"/>
          <ac:spMkLst>
            <pc:docMk/>
            <pc:sldMk cId="0" sldId="396"/>
            <ac:spMk id="5" creationId="{C408BFBD-6092-445A-BE0B-09A139545693}"/>
          </ac:spMkLst>
        </pc:spChg>
        <pc:spChg chg="del">
          <ac:chgData name="Pool WA, Wietske" userId="S::w.a.pool@pl.hanze.nl::56641ecb-1ebe-48db-ad3f-5684e891dc2e" providerId="AD" clId="Web-{A06F4E78-5E4F-B91A-6601-F5248474B9D0}" dt="2019-01-02T08:52:38.667" v="108"/>
          <ac:spMkLst>
            <pc:docMk/>
            <pc:sldMk cId="0" sldId="396"/>
            <ac:spMk id="24579" creationId="{00000000-0000-0000-0000-000000000000}"/>
          </ac:spMkLst>
        </pc:spChg>
      </pc:sldChg>
      <pc:sldChg chg="del">
        <pc:chgData name="Pool WA, Wietske" userId="S::w.a.pool@pl.hanze.nl::56641ecb-1ebe-48db-ad3f-5684e891dc2e" providerId="AD" clId="Web-{A06F4E78-5E4F-B91A-6601-F5248474B9D0}" dt="2019-01-02T09:01:06.537" v="115"/>
        <pc:sldMkLst>
          <pc:docMk/>
          <pc:sldMk cId="1669597650" sldId="423"/>
        </pc:sldMkLst>
      </pc:sldChg>
      <pc:sldChg chg="del">
        <pc:chgData name="Pool WA, Wietske" userId="S::w.a.pool@pl.hanze.nl::56641ecb-1ebe-48db-ad3f-5684e891dc2e" providerId="AD" clId="Web-{A06F4E78-5E4F-B91A-6601-F5248474B9D0}" dt="2019-01-02T09:02:01.411" v="117"/>
        <pc:sldMkLst>
          <pc:docMk/>
          <pc:sldMk cId="2099545612" sldId="437"/>
        </pc:sldMkLst>
      </pc:sldChg>
      <pc:sldChg chg="add">
        <pc:chgData name="Pool WA, Wietske" userId="S::w.a.pool@pl.hanze.nl::56641ecb-1ebe-48db-ad3f-5684e891dc2e" providerId="AD" clId="Web-{A06F4E78-5E4F-B91A-6601-F5248474B9D0}" dt="2019-01-02T08:41:24.549" v="0"/>
        <pc:sldMkLst>
          <pc:docMk/>
          <pc:sldMk cId="3967504231" sldId="438"/>
        </pc:sldMkLst>
      </pc:sldChg>
      <pc:sldChg chg="add">
        <pc:chgData name="Pool WA, Wietske" userId="S::w.a.pool@pl.hanze.nl::56641ecb-1ebe-48db-ad3f-5684e891dc2e" providerId="AD" clId="Web-{A06F4E78-5E4F-B91A-6601-F5248474B9D0}" dt="2019-01-02T08:41:24.596" v="1"/>
        <pc:sldMkLst>
          <pc:docMk/>
          <pc:sldMk cId="4272222796" sldId="439"/>
        </pc:sldMkLst>
      </pc:sldChg>
      <pc:sldChg chg="add">
        <pc:chgData name="Pool WA, Wietske" userId="S::w.a.pool@pl.hanze.nl::56641ecb-1ebe-48db-ad3f-5684e891dc2e" providerId="AD" clId="Web-{A06F4E78-5E4F-B91A-6601-F5248474B9D0}" dt="2019-01-02T08:41:24.627" v="2"/>
        <pc:sldMkLst>
          <pc:docMk/>
          <pc:sldMk cId="529386320" sldId="440"/>
        </pc:sldMkLst>
      </pc:sldChg>
      <pc:sldChg chg="add">
        <pc:chgData name="Pool WA, Wietske" userId="S::w.a.pool@pl.hanze.nl::56641ecb-1ebe-48db-ad3f-5684e891dc2e" providerId="AD" clId="Web-{A06F4E78-5E4F-B91A-6601-F5248474B9D0}" dt="2019-01-02T08:41:24.705" v="3"/>
        <pc:sldMkLst>
          <pc:docMk/>
          <pc:sldMk cId="3531823300" sldId="441"/>
        </pc:sldMkLst>
      </pc:sldChg>
      <pc:sldChg chg="add">
        <pc:chgData name="Pool WA, Wietske" userId="S::w.a.pool@pl.hanze.nl::56641ecb-1ebe-48db-ad3f-5684e891dc2e" providerId="AD" clId="Web-{A06F4E78-5E4F-B91A-6601-F5248474B9D0}" dt="2019-01-02T08:41:24.783" v="4"/>
        <pc:sldMkLst>
          <pc:docMk/>
          <pc:sldMk cId="4115797601" sldId="442"/>
        </pc:sldMkLst>
      </pc:sldChg>
      <pc:sldChg chg="add">
        <pc:chgData name="Pool WA, Wietske" userId="S::w.a.pool@pl.hanze.nl::56641ecb-1ebe-48db-ad3f-5684e891dc2e" providerId="AD" clId="Web-{A06F4E78-5E4F-B91A-6601-F5248474B9D0}" dt="2019-01-02T08:41:24.830" v="5"/>
        <pc:sldMkLst>
          <pc:docMk/>
          <pc:sldMk cId="2656663121" sldId="443"/>
        </pc:sldMkLst>
      </pc:sldChg>
      <pc:sldChg chg="add">
        <pc:chgData name="Pool WA, Wietske" userId="S::w.a.pool@pl.hanze.nl::56641ecb-1ebe-48db-ad3f-5684e891dc2e" providerId="AD" clId="Web-{A06F4E78-5E4F-B91A-6601-F5248474B9D0}" dt="2019-01-02T08:41:24.877" v="6"/>
        <pc:sldMkLst>
          <pc:docMk/>
          <pc:sldMk cId="3196592066" sldId="444"/>
        </pc:sldMkLst>
      </pc:sldChg>
      <pc:sldChg chg="add">
        <pc:chgData name="Pool WA, Wietske" userId="S::w.a.pool@pl.hanze.nl::56641ecb-1ebe-48db-ad3f-5684e891dc2e" providerId="AD" clId="Web-{A06F4E78-5E4F-B91A-6601-F5248474B9D0}" dt="2019-01-02T08:41:24.924" v="7"/>
        <pc:sldMkLst>
          <pc:docMk/>
          <pc:sldMk cId="1970060161" sldId="445"/>
        </pc:sldMkLst>
      </pc:sldChg>
      <pc:sldChg chg="add">
        <pc:chgData name="Pool WA, Wietske" userId="S::w.a.pool@pl.hanze.nl::56641ecb-1ebe-48db-ad3f-5684e891dc2e" providerId="AD" clId="Web-{A06F4E78-5E4F-B91A-6601-F5248474B9D0}" dt="2019-01-02T08:41:25.002" v="8"/>
        <pc:sldMkLst>
          <pc:docMk/>
          <pc:sldMk cId="316529370" sldId="446"/>
        </pc:sldMkLst>
      </pc:sldChg>
      <pc:sldChg chg="add">
        <pc:chgData name="Pool WA, Wietske" userId="S::w.a.pool@pl.hanze.nl::56641ecb-1ebe-48db-ad3f-5684e891dc2e" providerId="AD" clId="Web-{A06F4E78-5E4F-B91A-6601-F5248474B9D0}" dt="2019-01-02T08:41:25.033" v="9"/>
        <pc:sldMkLst>
          <pc:docMk/>
          <pc:sldMk cId="668949886" sldId="447"/>
        </pc:sldMkLst>
      </pc:sldChg>
      <pc:sldChg chg="add">
        <pc:chgData name="Pool WA, Wietske" userId="S::w.a.pool@pl.hanze.nl::56641ecb-1ebe-48db-ad3f-5684e891dc2e" providerId="AD" clId="Web-{A06F4E78-5E4F-B91A-6601-F5248474B9D0}" dt="2019-01-02T08:41:25.080" v="10"/>
        <pc:sldMkLst>
          <pc:docMk/>
          <pc:sldMk cId="2621577378" sldId="448"/>
        </pc:sldMkLst>
      </pc:sldChg>
      <pc:sldChg chg="add ord">
        <pc:chgData name="Pool WA, Wietske" userId="S::w.a.pool@pl.hanze.nl::56641ecb-1ebe-48db-ad3f-5684e891dc2e" providerId="AD" clId="Web-{A06F4E78-5E4F-B91A-6601-F5248474B9D0}" dt="2019-01-02T08:48:51.810" v="44"/>
        <pc:sldMkLst>
          <pc:docMk/>
          <pc:sldMk cId="649652191" sldId="449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13.873" v="38"/>
        <pc:sldMkLst>
          <pc:docMk/>
          <pc:sldMk cId="2725687548" sldId="449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13.873" v="39"/>
        <pc:sldMkLst>
          <pc:docMk/>
          <pc:sldMk cId="11385457" sldId="450"/>
        </pc:sldMkLst>
      </pc:sldChg>
      <pc:sldChg chg="add del">
        <pc:chgData name="Pool WA, Wietske" userId="S::w.a.pool@pl.hanze.nl::56641ecb-1ebe-48db-ad3f-5684e891dc2e" providerId="AD" clId="Web-{A06F4E78-5E4F-B91A-6601-F5248474B9D0}" dt="2019-01-02T08:48:12.638" v="43"/>
        <pc:sldMkLst>
          <pc:docMk/>
          <pc:sldMk cId="3031988955" sldId="450"/>
        </pc:sldMkLst>
      </pc:sldChg>
      <pc:sldChg chg="new del">
        <pc:chgData name="Pool WA, Wietske" userId="S::w.a.pool@pl.hanze.nl::56641ecb-1ebe-48db-ad3f-5684e891dc2e" providerId="AD" clId="Web-{A06F4E78-5E4F-B91A-6601-F5248474B9D0}" dt="2019-01-02T08:57:12.055" v="112"/>
        <pc:sldMkLst>
          <pc:docMk/>
          <pc:sldMk cId="4004584424" sldId="450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13.873" v="40"/>
        <pc:sldMkLst>
          <pc:docMk/>
          <pc:sldMk cId="413079983" sldId="451"/>
        </pc:sldMkLst>
      </pc:sldChg>
      <pc:sldChg chg="add">
        <pc:chgData name="Pool WA, Wietske" userId="S::w.a.pool@pl.hanze.nl::56641ecb-1ebe-48db-ad3f-5684e891dc2e" providerId="AD" clId="Web-{A06F4E78-5E4F-B91A-6601-F5248474B9D0}" dt="2019-01-02T08:57:08.305" v="111"/>
        <pc:sldMkLst>
          <pc:docMk/>
          <pc:sldMk cId="874162575" sldId="451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11" v="30"/>
        <pc:sldMkLst>
          <pc:docMk/>
          <pc:sldMk cId="1470030914" sldId="452"/>
        </pc:sldMkLst>
      </pc:sldChg>
      <pc:sldChg chg="add ord">
        <pc:chgData name="Pool WA, Wietske" userId="S::w.a.pool@pl.hanze.nl::56641ecb-1ebe-48db-ad3f-5684e891dc2e" providerId="AD" clId="Web-{A06F4E78-5E4F-B91A-6601-F5248474B9D0}" dt="2019-01-02T09:00:35.381" v="114"/>
        <pc:sldMkLst>
          <pc:docMk/>
          <pc:sldMk cId="2468574873" sldId="452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11" v="31"/>
        <pc:sldMkLst>
          <pc:docMk/>
          <pc:sldMk cId="3247365969" sldId="453"/>
        </pc:sldMkLst>
      </pc:sldChg>
      <pc:sldChg chg="add">
        <pc:chgData name="Pool WA, Wietske" userId="S::w.a.pool@pl.hanze.nl::56641ecb-1ebe-48db-ad3f-5684e891dc2e" providerId="AD" clId="Web-{A06F4E78-5E4F-B91A-6601-F5248474B9D0}" dt="2019-01-02T09:01:56.583" v="116"/>
        <pc:sldMkLst>
          <pc:docMk/>
          <pc:sldMk cId="3514961232" sldId="453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2"/>
        <pc:sldMkLst>
          <pc:docMk/>
          <pc:sldMk cId="43353871" sldId="454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3"/>
        <pc:sldMkLst>
          <pc:docMk/>
          <pc:sldMk cId="1591117056" sldId="455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4"/>
        <pc:sldMkLst>
          <pc:docMk/>
          <pc:sldMk cId="1177391896" sldId="456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5"/>
        <pc:sldMkLst>
          <pc:docMk/>
          <pc:sldMk cId="2502482210" sldId="457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6"/>
        <pc:sldMkLst>
          <pc:docMk/>
          <pc:sldMk cId="199668061" sldId="458"/>
        </pc:sldMkLst>
      </pc:sldChg>
      <pc:sldChg chg="add del">
        <pc:chgData name="Pool WA, Wietske" userId="S::w.a.pool@pl.hanze.nl::56641ecb-1ebe-48db-ad3f-5684e891dc2e" providerId="AD" clId="Web-{A06F4E78-5E4F-B91A-6601-F5248474B9D0}" dt="2019-01-02T08:47:06.326" v="37"/>
        <pc:sldMkLst>
          <pc:docMk/>
          <pc:sldMk cId="2689692139" sldId="459"/>
        </pc:sldMkLst>
      </pc:sldChg>
    </pc:docChg>
  </pc:docChgLst>
  <pc:docChgLst>
    <pc:chgData name="Pool WA, Wietske" userId="S::w.a.pool@pl.hanze.nl::56641ecb-1ebe-48db-ad3f-5684e891dc2e" providerId="AD" clId="Web-{FC0EFBB4-0696-750C-912E-0E8EEAC3D741}"/>
    <pc:docChg chg="delSld modSld">
      <pc:chgData name="Pool WA, Wietske" userId="S::w.a.pool@pl.hanze.nl::56641ecb-1ebe-48db-ad3f-5684e891dc2e" providerId="AD" clId="Web-{FC0EFBB4-0696-750C-912E-0E8EEAC3D741}" dt="2019-01-07T11:16:23.948" v="5"/>
      <pc:docMkLst>
        <pc:docMk/>
      </pc:docMkLst>
      <pc:sldChg chg="del">
        <pc:chgData name="Pool WA, Wietske" userId="S::w.a.pool@pl.hanze.nl::56641ecb-1ebe-48db-ad3f-5684e891dc2e" providerId="AD" clId="Web-{FC0EFBB4-0696-750C-912E-0E8EEAC3D741}" dt="2019-01-07T11:07:53.759" v="0"/>
        <pc:sldMkLst>
          <pc:docMk/>
          <pc:sldMk cId="0" sldId="382"/>
        </pc:sldMkLst>
      </pc:sldChg>
      <pc:sldChg chg="modSp">
        <pc:chgData name="Pool WA, Wietske" userId="S::w.a.pool@pl.hanze.nl::56641ecb-1ebe-48db-ad3f-5684e891dc2e" providerId="AD" clId="Web-{FC0EFBB4-0696-750C-912E-0E8EEAC3D741}" dt="2019-01-07T11:12:08.056" v="3" actId="20577"/>
        <pc:sldMkLst>
          <pc:docMk/>
          <pc:sldMk cId="4221981481" sldId="402"/>
        </pc:sldMkLst>
        <pc:spChg chg="mod">
          <ac:chgData name="Pool WA, Wietske" userId="S::w.a.pool@pl.hanze.nl::56641ecb-1ebe-48db-ad3f-5684e891dc2e" providerId="AD" clId="Web-{FC0EFBB4-0696-750C-912E-0E8EEAC3D741}" dt="2019-01-07T11:12:08.056" v="3" actId="20577"/>
          <ac:spMkLst>
            <pc:docMk/>
            <pc:sldMk cId="4221981481" sldId="402"/>
            <ac:spMk id="2" creationId="{00000000-0000-0000-0000-000000000000}"/>
          </ac:spMkLst>
        </pc:spChg>
      </pc:sldChg>
      <pc:sldChg chg="del">
        <pc:chgData name="Pool WA, Wietske" userId="S::w.a.pool@pl.hanze.nl::56641ecb-1ebe-48db-ad3f-5684e891dc2e" providerId="AD" clId="Web-{FC0EFBB4-0696-750C-912E-0E8EEAC3D741}" dt="2019-01-07T11:15:55.401" v="4"/>
        <pc:sldMkLst>
          <pc:docMk/>
          <pc:sldMk cId="418914495" sldId="425"/>
        </pc:sldMkLst>
      </pc:sldChg>
      <pc:sldChg chg="del">
        <pc:chgData name="Pool WA, Wietske" userId="S::w.a.pool@pl.hanze.nl::56641ecb-1ebe-48db-ad3f-5684e891dc2e" providerId="AD" clId="Web-{FC0EFBB4-0696-750C-912E-0E8EEAC3D741}" dt="2019-01-07T11:16:23.948" v="5"/>
        <pc:sldMkLst>
          <pc:docMk/>
          <pc:sldMk cId="2526301789" sldId="43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7902" y="0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8082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7902" y="9378082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39F53A0-C39A-4547-93F8-86FFB265F67B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4119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902" y="0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66775" y="741363"/>
            <a:ext cx="4935538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597" y="4689831"/>
            <a:ext cx="5335895" cy="444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de opmaakprofielen van de modeltekst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082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902" y="9378082"/>
            <a:ext cx="2889626" cy="49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62" tIns="45281" rIns="90562" bIns="45281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8AA207C-32C6-44F7-9B1F-5466387E5C92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30134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51054-CF84-42F3-A745-1D2E33103CB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33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H2A, H2B, H3 en H4.</a:t>
            </a:r>
          </a:p>
          <a:p>
            <a:r>
              <a:rPr lang="nl-NL" dirty="0"/>
              <a:t>Arginine = R</a:t>
            </a:r>
          </a:p>
          <a:p>
            <a:r>
              <a:rPr lang="nl-NL" dirty="0"/>
              <a:t>Lysine =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51054-CF84-42F3-A745-1D2E33103CB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077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https://www.youtube.com/watch?v=eYrQ0EhVCYA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51054-CF84-42F3-A745-1D2E33103CB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62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A207C-32C6-44F7-9B1F-5466387E5C92}" type="slidenum">
              <a:rPr lang="nl-NL" smtClean="0"/>
              <a:pPr>
                <a:defRPr/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260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nl-NL" altLang="nl-NL" dirty="0"/>
              <a:t>Figuur linksboven: lijntjes van A, B, C </a:t>
            </a:r>
            <a:r>
              <a:rPr lang="nl-NL" altLang="nl-NL" dirty="0" err="1"/>
              <a:t>genes</a:t>
            </a:r>
            <a:r>
              <a:rPr lang="nl-NL" altLang="nl-NL" dirty="0"/>
              <a:t> staan verkeerd. </a:t>
            </a:r>
          </a:p>
          <a:p>
            <a:pPr eaLnBrk="1" hangingPunct="1"/>
            <a:r>
              <a:rPr lang="nl-NL" altLang="nl-NL" dirty="0" err="1"/>
              <a:t>Genes</a:t>
            </a:r>
            <a:r>
              <a:rPr lang="nl-NL" altLang="nl-NL" dirty="0"/>
              <a:t> A </a:t>
            </a:r>
            <a:r>
              <a:rPr lang="nl-NL" altLang="nl-NL" dirty="0" err="1"/>
              <a:t>beinvloeden</a:t>
            </a:r>
            <a:r>
              <a:rPr lang="nl-NL" altLang="nl-NL" dirty="0"/>
              <a:t> de cellen in de groene en gele cirkel</a:t>
            </a:r>
          </a:p>
          <a:p>
            <a:pPr eaLnBrk="1" hangingPunct="1"/>
            <a:r>
              <a:rPr lang="nl-NL" altLang="nl-NL" dirty="0" err="1"/>
              <a:t>Genes</a:t>
            </a:r>
            <a:r>
              <a:rPr lang="nl-NL" altLang="nl-NL" dirty="0"/>
              <a:t> B </a:t>
            </a:r>
            <a:r>
              <a:rPr lang="nl-NL" altLang="nl-NL" dirty="0" err="1"/>
              <a:t>beinvloeden</a:t>
            </a:r>
            <a:r>
              <a:rPr lang="nl-NL" altLang="nl-NL" dirty="0"/>
              <a:t> de cellen in de gele en blauwe cirkel</a:t>
            </a:r>
          </a:p>
          <a:p>
            <a:pPr eaLnBrk="1" hangingPunct="1"/>
            <a:r>
              <a:rPr lang="nl-NL" altLang="nl-NL" dirty="0" err="1"/>
              <a:t>Genes</a:t>
            </a:r>
            <a:r>
              <a:rPr lang="nl-NL" altLang="nl-NL" dirty="0"/>
              <a:t> C </a:t>
            </a:r>
            <a:r>
              <a:rPr lang="nl-NL" altLang="nl-NL" dirty="0" err="1"/>
              <a:t>beinvloeden</a:t>
            </a:r>
            <a:r>
              <a:rPr lang="nl-NL" altLang="nl-NL" dirty="0"/>
              <a:t> de cellen in de blauwe en rode cirkel</a:t>
            </a:r>
          </a:p>
        </p:txBody>
      </p:sp>
      <p:sp>
        <p:nvSpPr>
          <p:cNvPr id="4710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35818" indent="-283007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32027" indent="-22640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84838" indent="-22640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37649" indent="-22640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90460" indent="-2264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43271" indent="-2264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96082" indent="-2264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48892" indent="-22640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AFE09E1-BBC9-4207-A68E-CF852293E8E0}" type="slidenum">
              <a:rPr lang="nl-NL" altLang="nl-NL"/>
              <a:pPr eaLnBrk="1" hangingPunct="1"/>
              <a:t>36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25900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A207C-32C6-44F7-9B1F-5466387E5C92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19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A207C-32C6-44F7-9B1F-5466387E5C92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191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het opmaakprofiel van de modelondertitel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790E1-6E35-48F2-ACC8-40B291FEA71E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7328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07DC8-1C6C-447B-AE1A-91A82F16156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06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DB080-6F23-48BA-B897-3F72F15D14E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89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BABCE-19B2-451A-A79C-F916D4FDB7E3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767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0771A-1244-4128-B212-8AA1FEA3C46F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900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FA958-3BF6-4BCB-9008-9AEC62EB13EB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03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87D1F-DB5B-4C72-A2F9-B757BE14AC41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62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716387-E000-4A96-A332-0A0B5B49487A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6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0DFB7A-77F7-4375-8CFD-57EF8CCA424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645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A61627-8252-416E-B3B4-9A11C07741B7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081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ADC4A-A962-4BC2-83C2-6D1AEBDBD6FD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442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E7C4E-A649-4FBE-B2AD-B2D410FCF274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302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/>
              <a:t>Klik om de opmaakprofielen van de modeltekst te bewerken</a:t>
            </a:r>
          </a:p>
          <a:p>
            <a:pPr lvl="1"/>
            <a:r>
              <a:rPr lang="nl-NL" altLang="nl-NL"/>
              <a:t>Tweede niveau</a:t>
            </a:r>
          </a:p>
          <a:p>
            <a:pPr lvl="2"/>
            <a:r>
              <a:rPr lang="nl-NL" altLang="nl-NL"/>
              <a:t>Derde niveau</a:t>
            </a:r>
          </a:p>
          <a:p>
            <a:pPr lvl="3"/>
            <a:r>
              <a:rPr lang="nl-NL" altLang="nl-NL"/>
              <a:t>Vierde niveau</a:t>
            </a:r>
          </a:p>
          <a:p>
            <a:pPr lvl="4"/>
            <a:r>
              <a:rPr lang="nl-NL" alt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EACFF948-FA9E-4A35-884E-F24B0A03F6D0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YrQ0EhVCYA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ChangeArrowheads="1"/>
          </p:cNvSpPr>
          <p:nvPr/>
        </p:nvSpPr>
        <p:spPr bwMode="auto">
          <a:xfrm>
            <a:off x="524042" y="537778"/>
            <a:ext cx="7716838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Hoofdstuk</a:t>
            </a:r>
            <a:r>
              <a:rPr lang="en-US" alt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17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nl-NL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 </a:t>
            </a: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of gene expression in Eukaryotes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9" b="23526"/>
          <a:stretch/>
        </p:blipFill>
        <p:spPr>
          <a:xfrm>
            <a:off x="1478052" y="2588342"/>
            <a:ext cx="5977288" cy="2846440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6561272" y="6299348"/>
            <a:ext cx="1632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/>
              <a:t>Pearson - boek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789" y="274638"/>
            <a:ext cx="8667481" cy="1143000"/>
          </a:xfrm>
        </p:spPr>
        <p:txBody>
          <a:bodyPr/>
          <a:lstStyle/>
          <a:p>
            <a:pPr eaLnBrk="1" hangingPunct="1"/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b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Alteration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conformation</a:t>
            </a:r>
            <a:endParaRPr lang="nl-NL" altLang="nl-NL" sz="36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Nucleosoom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compositie veranderen 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andere types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-eiwitten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Modificaties aan de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histonen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acetylatie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m.b.v.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HATs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HDACs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acetylering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verslapt de binding tussen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en DNA)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Nucleosomen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herpositioneren langs het DNA (SWI/SNF complex)</a:t>
            </a:r>
          </a:p>
        </p:txBody>
      </p:sp>
    </p:spTree>
    <p:extLst>
      <p:ext uri="{BB962C8B-B14F-4D97-AF65-F5344CB8AC3E}">
        <p14:creationId xmlns:p14="http://schemas.microsoft.com/office/powerpoint/2010/main" val="31965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236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 </a:t>
            </a:r>
            <a:r>
              <a:rPr lang="nl-NL" sz="4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sz="4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nl-NL" sz="4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4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modifications</a:t>
            </a:r>
            <a:r>
              <a:rPr lang="nl-NL" sz="4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algn="l"/>
            <a:endParaRPr lang="nl-NL" sz="40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nl-NL" sz="3600" dirty="0">
                <a:latin typeface="Calibri" panose="020F0502020204030204" pitchFamily="34" charset="0"/>
                <a:cs typeface="Calibri" panose="020F0502020204030204" pitchFamily="34" charset="0"/>
              </a:rPr>
              <a:t>Options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49" y="1625600"/>
            <a:ext cx="7192851" cy="499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6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15374"/>
          <a:stretch/>
        </p:blipFill>
        <p:spPr bwMode="auto">
          <a:xfrm>
            <a:off x="3781946" y="429184"/>
            <a:ext cx="5078719" cy="622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>
          <a:xfrm>
            <a:off x="3709118" y="274637"/>
            <a:ext cx="2047740" cy="1412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644" y="168274"/>
            <a:ext cx="5190156" cy="1412495"/>
          </a:xfrm>
        </p:spPr>
        <p:txBody>
          <a:bodyPr/>
          <a:lstStyle/>
          <a:p>
            <a:pPr algn="l"/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modifications</a:t>
            </a:r>
            <a:endParaRPr lang="en-US" sz="32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194644" y="15807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(de)</a:t>
            </a:r>
            <a:r>
              <a:rPr lang="nl-N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acetylation</a:t>
            </a:r>
            <a:r>
              <a:rPr lang="nl-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HAT: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acetyltransferase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HDAC: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deacetylase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0"/>
            <a:ext cx="8358956" cy="819685"/>
          </a:xfrm>
        </p:spPr>
        <p:txBody>
          <a:bodyPr>
            <a:noAutofit/>
          </a:bodyPr>
          <a:lstStyle/>
          <a:p>
            <a:pPr algn="l"/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modification</a:t>
            </a:r>
            <a:endParaRPr lang="nl-NL" sz="32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528" y="2082265"/>
            <a:ext cx="5712072" cy="466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>
          <a:xfrm>
            <a:off x="266700" y="81968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(de)</a:t>
            </a:r>
            <a:r>
              <a:rPr lang="nl-NL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acetylation</a:t>
            </a:r>
            <a:r>
              <a:rPr lang="nl-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HAT: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acetyltransferase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HDAC: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deacetylase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266700" y="6019800"/>
            <a:ext cx="2679700" cy="590142"/>
          </a:xfrm>
        </p:spPr>
        <p:txBody>
          <a:bodyPr/>
          <a:lstStyle/>
          <a:p>
            <a:pPr marL="0" indent="0">
              <a:buNone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Filmpje HAT en HDAC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2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789" y="274638"/>
            <a:ext cx="8667481" cy="1143000"/>
          </a:xfrm>
        </p:spPr>
        <p:txBody>
          <a:bodyPr/>
          <a:lstStyle/>
          <a:p>
            <a:pPr eaLnBrk="1" hangingPunct="1"/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b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Alteration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conformation</a:t>
            </a:r>
            <a:endParaRPr lang="nl-NL" altLang="nl-NL" sz="36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Nucleosoom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compositie veranderen 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andere types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-eiwitten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Modificaties aan de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histonen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acetylatie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m.b.v.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HATs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HDACs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acetylering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verslapt de binding tussen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DNA)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Nucleosomen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herpositioneren langs het DNA (SWI/SNF complex)</a:t>
            </a:r>
          </a:p>
        </p:txBody>
      </p:sp>
    </p:spTree>
    <p:extLst>
      <p:ext uri="{BB962C8B-B14F-4D97-AF65-F5344CB8AC3E}">
        <p14:creationId xmlns:p14="http://schemas.microsoft.com/office/powerpoint/2010/main" val="52938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6784975" y="395076"/>
            <a:ext cx="2217738" cy="37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eaLnBrk="1" hangingPunct="1">
              <a:spcBef>
                <a:spcPct val="50000"/>
              </a:spcBef>
            </a:pP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 remodeling – repositioning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nuclesomes</a:t>
            </a:r>
            <a:endParaRPr lang="nl-NL" altLang="nl-NL" sz="28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nl-NL" altLang="nl-NL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nl-NL" altLang="nl-NL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Nucleosomen</a:t>
            </a:r>
            <a:r>
              <a:rPr lang="nl-NL" altLang="nl-NL" sz="2200" dirty="0">
                <a:latin typeface="Calibri" panose="020F0502020204030204" pitchFamily="34" charset="0"/>
                <a:cs typeface="Calibri" panose="020F0502020204030204" pitchFamily="34" charset="0"/>
              </a:rPr>
              <a:t> herpositioneren langs het DNA:</a:t>
            </a:r>
          </a:p>
          <a:p>
            <a:pPr eaLnBrk="1" hangingPunct="1">
              <a:spcBef>
                <a:spcPct val="20000"/>
              </a:spcBef>
            </a:pPr>
            <a:r>
              <a:rPr lang="nl-NL" altLang="nl-NL" sz="2200" u="sng" dirty="0">
                <a:latin typeface="Calibri" panose="020F0502020204030204" pitchFamily="34" charset="0"/>
                <a:cs typeface="Calibri" panose="020F0502020204030204" pitchFamily="34" charset="0"/>
              </a:rPr>
              <a:t>SWI/SNF complex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0" y="395076"/>
            <a:ext cx="5642009" cy="62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_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9" y="231006"/>
            <a:ext cx="3142420" cy="658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4962525" y="379413"/>
            <a:ext cx="3890963" cy="441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50000"/>
              </a:spcBef>
            </a:pP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 remodeling - repositioning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nuclesomes</a:t>
            </a:r>
            <a:endParaRPr lang="nl-NL" altLang="nl-NL" sz="28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eaLnBrk="1" hangingPunct="1">
              <a:spcBef>
                <a:spcPct val="50000"/>
              </a:spcBef>
            </a:pPr>
            <a:endParaRPr lang="nl-NL" altLang="nl-NL" sz="24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nl-NL" alt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ct val="50000"/>
              </a:spcBef>
            </a:pP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How is </a:t>
            </a:r>
            <a:r>
              <a:rPr lang="nl-NL" alt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SWI/SNF complex </a:t>
            </a:r>
            <a:r>
              <a:rPr lang="nl-NL" alt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directed</a:t>
            </a: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right </a:t>
            </a:r>
            <a:r>
              <a:rPr lang="nl-NL" alt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r>
              <a:rPr lang="nl-NL" alt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binding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transcription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factors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recognizing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acetylated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histons</a:t>
            </a:r>
            <a:endParaRPr lang="nl-NL" alt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binding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methylated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DNA</a:t>
            </a:r>
          </a:p>
        </p:txBody>
      </p:sp>
    </p:spTree>
    <p:extLst>
      <p:ext uri="{BB962C8B-B14F-4D97-AF65-F5344CB8AC3E}">
        <p14:creationId xmlns:p14="http://schemas.microsoft.com/office/powerpoint/2010/main" val="39675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54063" y="795338"/>
            <a:ext cx="7959725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gene expression:</a:t>
            </a:r>
          </a:p>
          <a:p>
            <a:pPr eaLnBrk="1" hangingPunct="1">
              <a:spcBef>
                <a:spcPct val="50000"/>
              </a:spcBef>
            </a:pPr>
            <a:endParaRPr lang="en-US" altLang="nl-NL" sz="14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 err="1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</a:t>
            </a: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remodeling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DNA methylation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Transcriptional regulation (DNA-binding, RNA-polymerase, </a:t>
            </a:r>
            <a:r>
              <a:rPr lang="en-US" altLang="nl-NL" sz="2800" dirty="0" err="1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transcriptiefactoren</a:t>
            </a: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etc.)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 18 - Posttranscriptional regulation: alternative splicing, controlling mRNA-stability, RNA-silencing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endParaRPr lang="nl-NL" altLang="nl-NL" sz="2800" dirty="0">
              <a:solidFill>
                <a:srgbClr val="C0C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6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509779" y="303133"/>
            <a:ext cx="8145462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Arial" charset="0"/>
              </a:rPr>
              <a:t>DNA methylation</a:t>
            </a:r>
          </a:p>
          <a:p>
            <a:pPr marL="0" indent="0" eaLnBrk="1" hangingPunct="1">
              <a:spcBef>
                <a:spcPct val="50000"/>
              </a:spcBef>
            </a:pPr>
            <a:endParaRPr lang="en-US" altLang="nl-NL" sz="2400" dirty="0">
              <a:latin typeface="Calibri" panose="020F0502020204030204" pitchFamily="34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 panose="020F0502020204030204" pitchFamily="34" charset="0"/>
                <a:cs typeface="Arial" charset="0"/>
              </a:rPr>
              <a:t>+/- 5% genome (</a:t>
            </a:r>
            <a:r>
              <a:rPr lang="en-US" altLang="nl-NL" sz="2400" dirty="0" err="1">
                <a:latin typeface="Calibri" panose="020F0502020204030204" pitchFamily="34" charset="0"/>
                <a:cs typeface="Arial" charset="0"/>
              </a:rPr>
              <a:t>euk</a:t>
            </a:r>
            <a:r>
              <a:rPr lang="en-US" altLang="nl-NL" sz="2400" dirty="0">
                <a:latin typeface="Calibri" panose="020F0502020204030204" pitchFamily="34" charset="0"/>
                <a:cs typeface="Arial" charset="0"/>
              </a:rPr>
              <a:t>.) methylated, usually at position 5 of cytosine </a:t>
            </a:r>
            <a:r>
              <a:rPr lang="en-US" altLang="nl-NL" sz="2400" dirty="0">
                <a:latin typeface="Calibri" panose="020F0502020204030204" pitchFamily="34" charset="0"/>
                <a:cs typeface="Arial" charset="0"/>
                <a:sym typeface="Wingdings" pitchFamily="2" charset="2"/>
              </a:rPr>
              <a:t> ‘blocks’ the major groove of the DNA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/>
                <a:cs typeface="Calibri"/>
                <a:sym typeface="Wingdings" pitchFamily="2" charset="2"/>
              </a:rPr>
              <a:t>Methylation often in ‘CpG-islands’, found in promoter sequences</a:t>
            </a:r>
            <a:endParaRPr lang="en-US" altLang="nl-NL" sz="2400" dirty="0"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/>
                <a:cs typeface="Calibri"/>
              </a:rPr>
              <a:t>Inverse relation methylation &amp; expression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/>
                <a:cs typeface="Calibri"/>
              </a:rPr>
              <a:t>Is tissue-specific and inheritable</a:t>
            </a:r>
            <a:endParaRPr lang="nl-NL" sz="2400" dirty="0">
              <a:latin typeface="Calibri"/>
              <a:cs typeface="Calibri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 panose="020F0502020204030204" pitchFamily="34" charset="0"/>
                <a:cs typeface="Arial" charset="0"/>
              </a:rPr>
              <a:t>5-azacytidine (C-look-a-like but no methylation possible) </a:t>
            </a:r>
            <a:r>
              <a:rPr lang="en-US" altLang="nl-NL" sz="2400" dirty="0">
                <a:latin typeface="Calibri" panose="020F0502020204030204" pitchFamily="34" charset="0"/>
                <a:cs typeface="Arial" charset="0"/>
                <a:sym typeface="Wingdings" pitchFamily="2" charset="2"/>
              </a:rPr>
              <a:t></a:t>
            </a:r>
            <a:r>
              <a:rPr lang="en-US" altLang="nl-NL" sz="2400" dirty="0">
                <a:latin typeface="Calibri" panose="020F0502020204030204" pitchFamily="34" charset="0"/>
                <a:cs typeface="Arial" charset="0"/>
              </a:rPr>
              <a:t> expression of silent genes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nl-NL" sz="2400" dirty="0">
                <a:latin typeface="Calibri"/>
                <a:cs typeface="Calibri"/>
              </a:rPr>
              <a:t>Role methylation may be larger than assumed (eg. not all organisms use methylation)</a:t>
            </a:r>
            <a:endParaRPr lang="nl-NL" altLang="nl-NL"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rgbClr val="FF6600"/>
                </a:solidFill>
                <a:latin typeface="Calibri" panose="020F0502020204030204" pitchFamily="34" charset="0"/>
              </a:rPr>
              <a:t>Vraag</a:t>
            </a:r>
            <a:r>
              <a:rPr lang="nl-NL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374490"/>
          </a:xfrm>
        </p:spPr>
        <p:txBody>
          <a:bodyPr/>
          <a:lstStyle/>
          <a:p>
            <a:pPr marL="0" indent="0">
              <a:buNone/>
            </a:pPr>
            <a:r>
              <a:rPr lang="nl-NL" sz="2800" dirty="0" smtClean="0">
                <a:latin typeface="Calibri" panose="020F0502020204030204" pitchFamily="34" charset="0"/>
              </a:rPr>
              <a:t>In </a:t>
            </a:r>
            <a:r>
              <a:rPr lang="nl-NL" sz="2800" dirty="0" err="1">
                <a:latin typeface="Calibri" panose="020F0502020204030204" pitchFamily="34" charset="0"/>
              </a:rPr>
              <a:t>some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cancers</a:t>
            </a:r>
            <a:r>
              <a:rPr lang="nl-NL" sz="2800" dirty="0">
                <a:latin typeface="Calibri" panose="020F0502020204030204" pitchFamily="34" charset="0"/>
              </a:rPr>
              <a:t>, the DNA </a:t>
            </a:r>
            <a:r>
              <a:rPr lang="nl-NL" sz="2800" dirty="0" err="1">
                <a:latin typeface="Calibri" panose="020F0502020204030204" pitchFamily="34" charset="0"/>
              </a:rPr>
              <a:t>repair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genes</a:t>
            </a:r>
            <a:r>
              <a:rPr lang="nl-NL" sz="2800" dirty="0">
                <a:latin typeface="Calibri" panose="020F0502020204030204" pitchFamily="34" charset="0"/>
              </a:rPr>
              <a:t> MLH1 </a:t>
            </a:r>
            <a:r>
              <a:rPr lang="nl-NL" sz="2800" dirty="0" err="1">
                <a:latin typeface="Calibri" panose="020F0502020204030204" pitchFamily="34" charset="0"/>
              </a:rPr>
              <a:t>and</a:t>
            </a:r>
            <a:r>
              <a:rPr lang="nl-NL" sz="2800" dirty="0">
                <a:latin typeface="Calibri" panose="020F0502020204030204" pitchFamily="34" charset="0"/>
              </a:rPr>
              <a:t> BRCA1 are </a:t>
            </a:r>
            <a:r>
              <a:rPr lang="nl-NL" sz="2800" dirty="0" err="1">
                <a:latin typeface="Calibri" panose="020F0502020204030204" pitchFamily="34" charset="0"/>
              </a:rPr>
              <a:t>hypermethylated</a:t>
            </a:r>
            <a:r>
              <a:rPr lang="nl-NL" sz="2800" dirty="0">
                <a:latin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</a:rPr>
              <a:t>their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promoter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regions</a:t>
            </a:r>
            <a:r>
              <a:rPr lang="nl-NL" sz="2800" dirty="0">
                <a:latin typeface="Calibri" panose="020F0502020204030204" pitchFamily="34" charset="0"/>
              </a:rPr>
              <a:t>. </a:t>
            </a:r>
            <a:r>
              <a:rPr lang="nl-NL" sz="2800" dirty="0" err="1">
                <a:latin typeface="Calibri" panose="020F0502020204030204" pitchFamily="34" charset="0"/>
              </a:rPr>
              <a:t>Explain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how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this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abnormal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methylation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pattern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could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contribute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to</a:t>
            </a:r>
            <a:r>
              <a:rPr lang="nl-NL" sz="2800" dirty="0">
                <a:latin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</a:rPr>
              <a:t>cancer</a:t>
            </a:r>
            <a:r>
              <a:rPr lang="nl-NL" sz="2800" dirty="0" smtClean="0">
                <a:latin typeface="Calibri" panose="020F0502020204030204" pitchFamily="34" charset="0"/>
              </a:rPr>
              <a:t>. </a:t>
            </a:r>
            <a:r>
              <a:rPr lang="nl-NL" sz="2800" i="1" dirty="0" smtClean="0">
                <a:latin typeface="Calibri" panose="020F0502020204030204" pitchFamily="34" charset="0"/>
              </a:rPr>
              <a:t>(Terug naar menti.com)</a:t>
            </a:r>
            <a:endParaRPr lang="nl-NL" sz="2800" i="1" dirty="0">
              <a:latin typeface="Calibri" panose="020F0502020204030204" pitchFamily="34" charset="0"/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1128251" y="4062120"/>
            <a:ext cx="77502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1710690" algn="l"/>
              </a:tabLst>
            </a:pP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Als de DNA-reparatie genen (MLH1 en BRCA1) zijn </a:t>
            </a:r>
            <a:r>
              <a:rPr lang="nl-NL" sz="2000" dirty="0" err="1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gehypermethyleerd</a:t>
            </a: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betekent dit mogelijk dat ze minder beschikbaar zijn voor expressie </a:t>
            </a:r>
            <a:endParaRPr lang="nl-NL" sz="2000" dirty="0" smtClean="0">
              <a:solidFill>
                <a:srgbClr val="00B05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263" indent="-273050"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1710690" algn="l"/>
              </a:tabLst>
            </a:pPr>
            <a:r>
              <a:rPr lang="nl-NL" sz="2000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dus </a:t>
            </a: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minder van deze eiwitten aanwezig </a:t>
            </a:r>
            <a:endParaRPr lang="nl-NL" sz="2000" dirty="0" smtClean="0">
              <a:solidFill>
                <a:srgbClr val="00B05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263" indent="-273050"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1710690" algn="l"/>
              </a:tabLst>
            </a:pPr>
            <a:r>
              <a:rPr lang="nl-NL" sz="2000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minder </a:t>
            </a: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DNA schade hersteld </a:t>
            </a:r>
            <a:endParaRPr lang="nl-NL" sz="2000" dirty="0" smtClean="0">
              <a:solidFill>
                <a:srgbClr val="00B05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263" indent="-273050"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1710690" algn="l"/>
              </a:tabLst>
            </a:pPr>
            <a:r>
              <a:rPr lang="nl-NL" sz="2000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grotere </a:t>
            </a: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kans op blijvende mutaties </a:t>
            </a:r>
            <a:endParaRPr lang="nl-NL" sz="2000" dirty="0" smtClean="0">
              <a:solidFill>
                <a:srgbClr val="00B050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49263" indent="-273050">
              <a:spcAft>
                <a:spcPts val="0"/>
              </a:spcAft>
              <a:buFont typeface="Wingdings" panose="05000000000000000000" pitchFamily="2" charset="2"/>
              <a:buChar char="à"/>
              <a:tabLst>
                <a:tab pos="1710690" algn="l"/>
              </a:tabLst>
            </a:pPr>
            <a:r>
              <a:rPr lang="nl-NL" sz="2000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meer </a:t>
            </a:r>
            <a:r>
              <a:rPr lang="nl-NL" sz="20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kans op ontwikkeling van kankercellen.</a:t>
            </a:r>
            <a:endParaRPr lang="nl-NL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3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1009973" y="822382"/>
            <a:ext cx="7220869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Vraag</a:t>
            </a:r>
            <a:endParaRPr lang="en-US" altLang="nl-NL" sz="40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nl-NL" sz="4000" b="1" dirty="0" smtClean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nl-NL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</a:t>
            </a:r>
            <a:r>
              <a:rPr lang="en-US" altLang="nl-NL" sz="4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www.menti.com and use the </a:t>
            </a:r>
            <a:r>
              <a:rPr lang="en-US" altLang="nl-NL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code: </a:t>
            </a:r>
            <a:r>
              <a:rPr lang="en-US" altLang="nl-NL" sz="4000" b="1" dirty="0" smtClean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70614948</a:t>
            </a:r>
            <a:endParaRPr lang="en-US" altLang="nl-NL" sz="4000" b="1" dirty="0" smtClean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nl-NL" sz="3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nl-NL" sz="36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Noem</a:t>
            </a:r>
            <a:r>
              <a:rPr lang="en-US" altLang="nl-NL" sz="3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verschillen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tussen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prokaryoten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eukaryoten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(die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rol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kunnen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spelen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bij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 gen-</a:t>
            </a:r>
            <a:r>
              <a:rPr lang="en-US" altLang="nl-NL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regulatie</a:t>
            </a:r>
            <a:r>
              <a:rPr lang="en-US" altLang="nl-NL" sz="3600" i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0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754063" y="795338"/>
            <a:ext cx="7959725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gene expression:</a:t>
            </a:r>
          </a:p>
          <a:p>
            <a:pPr eaLnBrk="1" hangingPunct="1">
              <a:spcBef>
                <a:spcPct val="50000"/>
              </a:spcBef>
            </a:pPr>
            <a:endParaRPr lang="en-US" altLang="nl-NL" sz="14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Alteration of chromatin conformation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 methylation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 (DNA-binding, RNA-polymerase, </a:t>
            </a:r>
            <a:r>
              <a:rPr lang="en-US" alt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transcriptiefactoren</a:t>
            </a: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etc.)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 18 - Posttranscriptional regulation: alternative splicing, controlling mRNA-stability, RNA-silencing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endParaRPr lang="nl-NL" altLang="nl-NL" sz="2800" dirty="0">
              <a:solidFill>
                <a:srgbClr val="C0C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8382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Consensus </a:t>
            </a:r>
            <a:r>
              <a:rPr lang="en-US" alt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sequentie</a:t>
            </a:r>
            <a:r>
              <a:rPr lang="en-US" altLang="nl-NL" sz="32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Promoter </a:t>
            </a:r>
            <a:r>
              <a:rPr lang="en-US" altLang="nl-NL" sz="32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Prokaryoot</a:t>
            </a:r>
            <a:endParaRPr lang="en-US" altLang="nl-NL" sz="32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2"/>
          <a:srcRect b="58079"/>
          <a:stretch/>
        </p:blipFill>
        <p:spPr>
          <a:xfrm>
            <a:off x="494522" y="2609849"/>
            <a:ext cx="8210939" cy="1691563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5719665" y="4491464"/>
            <a:ext cx="29857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/>
              <a:t>http://www.sakshieducation.com/CSIR/Story.aspx?nid=74526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985536" y="666749"/>
            <a:ext cx="7216775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altLang="nl-NL" sz="28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Promoter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ccpA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-gen van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Lactococcus</a:t>
            </a:r>
            <a:r>
              <a:rPr lang="nl-NL" altLang="nl-NL" sz="2800" b="1" i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lactis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 deel structurele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ccpA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-gen</a:t>
            </a:r>
          </a:p>
          <a:p>
            <a:pPr eaLnBrk="1" hangingPunct="1"/>
            <a:endParaRPr lang="nl-NL" altLang="nl-NL" sz="2800" b="1" dirty="0"/>
          </a:p>
          <a:p>
            <a:pPr eaLnBrk="1" hangingPunct="1"/>
            <a:endParaRPr lang="nl-NL" altLang="nl-NL" dirty="0"/>
          </a:p>
          <a:p>
            <a:pPr eaLnBrk="1" hangingPunct="1"/>
            <a:r>
              <a:rPr lang="nl-NL" altLang="nl-NL" sz="2400" dirty="0">
                <a:latin typeface="Courier New" pitchFamily="49" charset="0"/>
              </a:rPr>
              <a:t>CCTGAAAATAAAAAACACTATATATCCATTCTACGCTATTTTTATTGAAAAATCACGTAAAAAAACACACTTGAAGGTTGAAAAGGTTTACAGTTCATGATATAATTTGTAAATGAAAATGGTTTTCATAAATACTATGAATAAAAAGAAAAGAAAGAGGATAGCCAAATATGGTAGAATCAACAACAACAATTTATGATGTGGCACGTGTCGCCGGAGTCTCAATGGCAACCGTTAGTCGCGTTGTGAATGGAAATGCAAATGTGAAGGAAAAGACGCGCCAGAAGGTTTTAGAAGCTATTGCTGAGCTTGACTATCGTCCTAACGCTGTGGCACGTGGACTTGCAAGTAAACGGACAA</a:t>
            </a:r>
            <a:endParaRPr lang="en-US" altLang="nl-NL" sz="24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011238" y="665163"/>
            <a:ext cx="718820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altLang="nl-NL" sz="28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Promoter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ccpA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-gen van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Lactococcus</a:t>
            </a:r>
            <a:r>
              <a:rPr lang="nl-NL" altLang="nl-NL" sz="2800" b="1" i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lactis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 deel structurele </a:t>
            </a:r>
            <a:r>
              <a:rPr lang="nl-NL" altLang="nl-NL" sz="2800" b="1" i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ccpA</a:t>
            </a:r>
            <a:r>
              <a:rPr lang="nl-NL" altLang="nl-NL" sz="28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-gen</a:t>
            </a:r>
          </a:p>
          <a:p>
            <a:pPr eaLnBrk="1" hangingPunct="1"/>
            <a:endParaRPr lang="nl-NL" altLang="nl-NL" sz="2800" b="1" dirty="0"/>
          </a:p>
          <a:p>
            <a:pPr eaLnBrk="1" hangingPunct="1"/>
            <a:endParaRPr lang="nl-NL" altLang="nl-NL" dirty="0"/>
          </a:p>
          <a:p>
            <a:pPr eaLnBrk="1" hangingPunct="1"/>
            <a:r>
              <a:rPr lang="nl-NL" altLang="nl-NL" sz="2400" dirty="0">
                <a:latin typeface="Courier New" pitchFamily="49" charset="0"/>
              </a:rPr>
              <a:t>CCTGAAAATAAAAAACACTATATATCCATTCTACGCTATTTTTATTGAAAAATCACGTAAAAAAACACACTTGAAGG</a:t>
            </a:r>
            <a:r>
              <a:rPr lang="nl-NL" altLang="nl-NL" sz="2400" b="1" u="sng" dirty="0">
                <a:latin typeface="Courier New" pitchFamily="49" charset="0"/>
              </a:rPr>
              <a:t>TTGAAA</a:t>
            </a:r>
            <a:r>
              <a:rPr lang="nl-NL" altLang="nl-NL" sz="2400" dirty="0">
                <a:latin typeface="Courier New" pitchFamily="49" charset="0"/>
              </a:rPr>
              <a:t>AGGTTTACAGTTCATGA</a:t>
            </a:r>
            <a:r>
              <a:rPr lang="nl-NL" altLang="nl-NL" sz="2400" b="1" u="sng" dirty="0">
                <a:latin typeface="Courier New" pitchFamily="49" charset="0"/>
              </a:rPr>
              <a:t>TATAAT</a:t>
            </a:r>
            <a:r>
              <a:rPr lang="nl-NL" altLang="nl-NL" sz="2400" dirty="0">
                <a:latin typeface="Courier New" pitchFamily="49" charset="0"/>
              </a:rPr>
              <a:t>TTGTAAATGAAAATGGTTTTCATAAATACTATGAATAAAAAGAAAA</a:t>
            </a:r>
            <a:r>
              <a:rPr lang="nl-NL" altLang="nl-NL" sz="2400" b="1" dirty="0">
                <a:latin typeface="Courier New" pitchFamily="49" charset="0"/>
              </a:rPr>
              <a:t>GAAAGAGGA</a:t>
            </a:r>
            <a:r>
              <a:rPr lang="nl-NL" altLang="nl-NL" sz="2400" dirty="0">
                <a:latin typeface="Courier New" pitchFamily="49" charset="0"/>
              </a:rPr>
              <a:t>TAGCCAAAT</a:t>
            </a:r>
            <a:r>
              <a:rPr lang="nl-NL" altLang="nl-NL" sz="2400" u="sng" dirty="0">
                <a:latin typeface="Courier New" pitchFamily="49" charset="0"/>
              </a:rPr>
              <a:t>ATGGTAGAATCAACAACAACAATTTATGATGTGGCACGTGTCGCCGGAGTCTCAATGGCAACCGTTAGTCGCGTTGTGAATGGAAATGCAAATGTGAAGGAAAAGACGCGCCAGAAGGTTTTAGAAGCTATTGCTGAGCTTGACTATCGTCCTAACGCTGTGGCACGTGGACTTGCAAGTAAACGGACAA</a:t>
            </a:r>
            <a:endParaRPr lang="en-US" altLang="nl-NL" sz="2400" u="sng" dirty="0">
              <a:latin typeface="Courier New" pitchFamily="49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46075" y="2554288"/>
            <a:ext cx="8629650" cy="1023937"/>
            <a:chOff x="218" y="1609"/>
            <a:chExt cx="5436" cy="645"/>
          </a:xfrm>
        </p:grpSpPr>
        <p:grpSp>
          <p:nvGrpSpPr>
            <p:cNvPr id="19469" name="Group 4"/>
            <p:cNvGrpSpPr>
              <a:grpSpLocks/>
            </p:cNvGrpSpPr>
            <p:nvPr/>
          </p:nvGrpSpPr>
          <p:grpSpPr bwMode="auto">
            <a:xfrm>
              <a:off x="218" y="1609"/>
              <a:ext cx="652" cy="376"/>
              <a:chOff x="218" y="1609"/>
              <a:chExt cx="652" cy="376"/>
            </a:xfrm>
          </p:grpSpPr>
          <p:sp>
            <p:nvSpPr>
              <p:cNvPr id="19473" name="Text Box 5"/>
              <p:cNvSpPr txBox="1">
                <a:spLocks noChangeArrowheads="1"/>
              </p:cNvSpPr>
              <p:nvPr/>
            </p:nvSpPr>
            <p:spPr bwMode="auto">
              <a:xfrm>
                <a:off x="225" y="1691"/>
                <a:ext cx="39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nl-NL">
                    <a:solidFill>
                      <a:srgbClr val="CC3300"/>
                    </a:solidFill>
                  </a:rPr>
                  <a:t>-35</a:t>
                </a:r>
              </a:p>
            </p:txBody>
          </p:sp>
          <p:sp>
            <p:nvSpPr>
              <p:cNvPr id="19474" name="Oval 6"/>
              <p:cNvSpPr>
                <a:spLocks noChangeArrowheads="1"/>
              </p:cNvSpPr>
              <p:nvPr/>
            </p:nvSpPr>
            <p:spPr bwMode="auto">
              <a:xfrm>
                <a:off x="218" y="1609"/>
                <a:ext cx="382" cy="376"/>
              </a:xfrm>
              <a:prstGeom prst="ellipse">
                <a:avLst/>
              </a:prstGeom>
              <a:noFill/>
              <a:ln w="1905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nl-NL" altLang="nl-NL"/>
              </a:p>
            </p:txBody>
          </p:sp>
          <p:sp>
            <p:nvSpPr>
              <p:cNvPr id="19475" name="Line 7"/>
              <p:cNvSpPr>
                <a:spLocks noChangeShapeType="1"/>
              </p:cNvSpPr>
              <p:nvPr/>
            </p:nvSpPr>
            <p:spPr bwMode="auto">
              <a:xfrm>
                <a:off x="594" y="1859"/>
                <a:ext cx="276" cy="50"/>
              </a:xfrm>
              <a:prstGeom prst="line">
                <a:avLst/>
              </a:prstGeom>
              <a:noFill/>
              <a:ln w="1905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sp>
          <p:nvSpPr>
            <p:cNvPr id="19470" name="Text Box 8"/>
            <p:cNvSpPr txBox="1">
              <a:spLocks noChangeArrowheads="1"/>
            </p:cNvSpPr>
            <p:nvPr/>
          </p:nvSpPr>
          <p:spPr bwMode="auto">
            <a:xfrm>
              <a:off x="5116" y="1960"/>
              <a:ext cx="5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>
                  <a:solidFill>
                    <a:srgbClr val="CC3300"/>
                  </a:solidFill>
                </a:rPr>
                <a:t>-10-15</a:t>
              </a:r>
            </a:p>
          </p:txBody>
        </p:sp>
        <p:sp>
          <p:nvSpPr>
            <p:cNvPr id="19471" name="Oval 9"/>
            <p:cNvSpPr>
              <a:spLocks noChangeArrowheads="1"/>
            </p:cNvSpPr>
            <p:nvPr/>
          </p:nvSpPr>
          <p:spPr bwMode="auto">
            <a:xfrm>
              <a:off x="5127" y="1878"/>
              <a:ext cx="519" cy="376"/>
            </a:xfrm>
            <a:prstGeom prst="ellips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9472" name="Line 10"/>
            <p:cNvSpPr>
              <a:spLocks noChangeShapeType="1"/>
            </p:cNvSpPr>
            <p:nvPr/>
          </p:nvSpPr>
          <p:spPr bwMode="auto">
            <a:xfrm>
              <a:off x="4127" y="2084"/>
              <a:ext cx="1001" cy="19"/>
            </a:xfrm>
            <a:prstGeom prst="line">
              <a:avLst/>
            </a:prstGeom>
            <a:noFill/>
            <a:ln w="1905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84163" y="3575050"/>
            <a:ext cx="6935787" cy="2681288"/>
            <a:chOff x="179" y="2252"/>
            <a:chExt cx="4369" cy="1689"/>
          </a:xfrm>
        </p:grpSpPr>
        <p:grpSp>
          <p:nvGrpSpPr>
            <p:cNvPr id="19461" name="Group 12"/>
            <p:cNvGrpSpPr>
              <a:grpSpLocks/>
            </p:cNvGrpSpPr>
            <p:nvPr/>
          </p:nvGrpSpPr>
          <p:grpSpPr bwMode="auto">
            <a:xfrm>
              <a:off x="179" y="2252"/>
              <a:ext cx="502" cy="376"/>
              <a:chOff x="179" y="2252"/>
              <a:chExt cx="502" cy="376"/>
            </a:xfrm>
          </p:grpSpPr>
          <p:sp>
            <p:nvSpPr>
              <p:cNvPr id="19466" name="Text Box 13"/>
              <p:cNvSpPr txBox="1">
                <a:spLocks noChangeArrowheads="1"/>
              </p:cNvSpPr>
              <p:nvPr/>
            </p:nvSpPr>
            <p:spPr bwMode="auto">
              <a:xfrm>
                <a:off x="179" y="2334"/>
                <a:ext cx="43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nl-NL">
                    <a:solidFill>
                      <a:schemeClr val="accent2"/>
                    </a:solidFill>
                  </a:rPr>
                  <a:t>RBS</a:t>
                </a:r>
              </a:p>
            </p:txBody>
          </p:sp>
          <p:sp>
            <p:nvSpPr>
              <p:cNvPr id="19467" name="Oval 14"/>
              <p:cNvSpPr>
                <a:spLocks noChangeArrowheads="1"/>
              </p:cNvSpPr>
              <p:nvPr/>
            </p:nvSpPr>
            <p:spPr bwMode="auto">
              <a:xfrm>
                <a:off x="198" y="2252"/>
                <a:ext cx="382" cy="376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nl-NL" altLang="nl-NL"/>
              </a:p>
            </p:txBody>
          </p:sp>
          <p:sp>
            <p:nvSpPr>
              <p:cNvPr id="19468" name="Line 15"/>
              <p:cNvSpPr>
                <a:spLocks noChangeShapeType="1"/>
              </p:cNvSpPr>
              <p:nvPr/>
            </p:nvSpPr>
            <p:spPr bwMode="auto">
              <a:xfrm flipV="1">
                <a:off x="574" y="2464"/>
                <a:ext cx="107" cy="38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  <p:grpSp>
          <p:nvGrpSpPr>
            <p:cNvPr id="19462" name="Group 16"/>
            <p:cNvGrpSpPr>
              <a:grpSpLocks/>
            </p:cNvGrpSpPr>
            <p:nvPr/>
          </p:nvGrpSpPr>
          <p:grpSpPr bwMode="auto">
            <a:xfrm>
              <a:off x="2827" y="2532"/>
              <a:ext cx="1721" cy="1409"/>
              <a:chOff x="2827" y="2532"/>
              <a:chExt cx="1721" cy="1409"/>
            </a:xfrm>
          </p:grpSpPr>
          <p:sp>
            <p:nvSpPr>
              <p:cNvPr id="19463" name="Text Box 17"/>
              <p:cNvSpPr txBox="1">
                <a:spLocks noChangeArrowheads="1"/>
              </p:cNvSpPr>
              <p:nvPr/>
            </p:nvSpPr>
            <p:spPr bwMode="auto">
              <a:xfrm>
                <a:off x="3150" y="3678"/>
                <a:ext cx="13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nl-NL">
                    <a:solidFill>
                      <a:schemeClr val="accent2"/>
                    </a:solidFill>
                  </a:rPr>
                  <a:t>Translatie start site</a:t>
                </a:r>
              </a:p>
            </p:txBody>
          </p:sp>
          <p:sp>
            <p:nvSpPr>
              <p:cNvPr id="19464" name="Oval 18"/>
              <p:cNvSpPr>
                <a:spLocks noChangeArrowheads="1"/>
              </p:cNvSpPr>
              <p:nvPr/>
            </p:nvSpPr>
            <p:spPr bwMode="auto">
              <a:xfrm>
                <a:off x="3077" y="3659"/>
                <a:ext cx="1471" cy="28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nl-NL" altLang="nl-NL"/>
              </a:p>
            </p:txBody>
          </p:sp>
          <p:sp>
            <p:nvSpPr>
              <p:cNvPr id="19465" name="Line 19"/>
              <p:cNvSpPr>
                <a:spLocks noChangeShapeType="1"/>
              </p:cNvSpPr>
              <p:nvPr/>
            </p:nvSpPr>
            <p:spPr bwMode="auto">
              <a:xfrm>
                <a:off x="2827" y="2532"/>
                <a:ext cx="595" cy="1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nl-NL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559479" y="3895465"/>
            <a:ext cx="2703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dirty="0" err="1">
                <a:latin typeface="Calibri" panose="020F0502020204030204" pitchFamily="34" charset="0"/>
              </a:rPr>
              <a:t>Prokaryoot</a:t>
            </a:r>
            <a:endParaRPr lang="en-US" altLang="nl-NL" sz="2800" dirty="0">
              <a:latin typeface="Calibri" panose="020F0502020204030204" pitchFamily="34" charset="0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559480" y="5444835"/>
            <a:ext cx="2703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dirty="0" err="1">
                <a:latin typeface="Calibri" panose="020F0502020204030204" pitchFamily="34" charset="0"/>
              </a:rPr>
              <a:t>Eukaryoot</a:t>
            </a:r>
            <a:endParaRPr lang="en-US" altLang="nl-NL" sz="2800" dirty="0"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363" y="1207908"/>
            <a:ext cx="8118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Calibri" panose="020F0502020204030204" pitchFamily="34" charset="0"/>
              </a:rPr>
              <a:t>TATA-box in </a:t>
            </a:r>
            <a:r>
              <a:rPr lang="nl-NL" sz="2400" dirty="0" err="1">
                <a:latin typeface="Calibri" panose="020F0502020204030204" pitchFamily="34" charset="0"/>
              </a:rPr>
              <a:t>eukaryotes</a:t>
            </a:r>
            <a:r>
              <a:rPr lang="nl-NL" sz="2400" dirty="0">
                <a:latin typeface="Calibri" panose="020F0502020204030204" pitchFamily="34" charset="0"/>
              </a:rPr>
              <a:t> (-30): consensus </a:t>
            </a:r>
            <a:r>
              <a:rPr lang="nl-NL" sz="2400" dirty="0" err="1">
                <a:latin typeface="Calibri" panose="020F0502020204030204" pitchFamily="34" charset="0"/>
              </a:rPr>
              <a:t>sequence</a:t>
            </a:r>
            <a:r>
              <a:rPr lang="nl-NL" sz="2400" dirty="0">
                <a:latin typeface="Calibri" panose="020F0502020204030204" pitchFamily="34" charset="0"/>
              </a:rPr>
              <a:t> TATA </a:t>
            </a:r>
            <a:r>
              <a:rPr lang="nl-NL" sz="2400" baseline="30000" dirty="0">
                <a:latin typeface="Calibri" panose="020F0502020204030204" pitchFamily="34" charset="0"/>
              </a:rPr>
              <a:t>A</a:t>
            </a:r>
            <a:r>
              <a:rPr lang="nl-NL" sz="2400" dirty="0">
                <a:latin typeface="Calibri" panose="020F0502020204030204" pitchFamily="34" charset="0"/>
              </a:rPr>
              <a:t>/</a:t>
            </a:r>
            <a:r>
              <a:rPr lang="nl-NL" sz="2400" baseline="-25000" dirty="0">
                <a:latin typeface="Calibri" panose="020F0502020204030204" pitchFamily="34" charset="0"/>
              </a:rPr>
              <a:t>T </a:t>
            </a:r>
            <a:r>
              <a:rPr lang="nl-NL" sz="2400" dirty="0">
                <a:latin typeface="Calibri" panose="020F0502020204030204" pitchFamily="34" charset="0"/>
              </a:rPr>
              <a:t>AAR (R=purine)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Calibri" panose="020F0502020204030204" pitchFamily="34" charset="0"/>
              </a:rPr>
              <a:t>TFIIB </a:t>
            </a:r>
            <a:r>
              <a:rPr lang="nl-NL" sz="2400" dirty="0" err="1">
                <a:latin typeface="Calibri" panose="020F0502020204030204" pitchFamily="34" charset="0"/>
              </a:rPr>
              <a:t>recognition</a:t>
            </a:r>
            <a:r>
              <a:rPr lang="nl-NL" sz="2400" dirty="0">
                <a:latin typeface="Calibri" panose="020F0502020204030204" pitchFamily="34" charset="0"/>
              </a:rPr>
              <a:t> element (BRE): </a:t>
            </a:r>
            <a:r>
              <a:rPr lang="nl-NL" sz="2400" dirty="0" err="1">
                <a:latin typeface="Calibri" panose="020F0502020204030204" pitchFamily="34" charset="0"/>
              </a:rPr>
              <a:t>immediately</a:t>
            </a:r>
            <a:r>
              <a:rPr lang="nl-NL" sz="2400" dirty="0">
                <a:latin typeface="Calibri" panose="020F0502020204030204" pitchFamily="34" charset="0"/>
              </a:rPr>
              <a:t> upstream or downstream </a:t>
            </a:r>
            <a:r>
              <a:rPr lang="nl-NL" sz="2400" dirty="0" err="1">
                <a:latin typeface="Calibri" panose="020F0502020204030204" pitchFamily="34" charset="0"/>
              </a:rPr>
              <a:t>from</a:t>
            </a:r>
            <a:r>
              <a:rPr lang="nl-NL" sz="2400" dirty="0">
                <a:latin typeface="Calibri" panose="020F0502020204030204" pitchFamily="34" charset="0"/>
              </a:rPr>
              <a:t> the TATA-box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Calibri" panose="020F0502020204030204" pitchFamily="34" charset="0"/>
              </a:rPr>
              <a:t>CAAT-box (-70-80): consensus </a:t>
            </a:r>
            <a:r>
              <a:rPr lang="nl-NL" sz="2400" dirty="0" err="1">
                <a:latin typeface="Calibri" panose="020F0502020204030204" pitchFamily="34" charset="0"/>
              </a:rPr>
              <a:t>sequence</a:t>
            </a:r>
            <a:r>
              <a:rPr lang="nl-NL" sz="2400" dirty="0">
                <a:latin typeface="Calibri" panose="020F0502020204030204" pitchFamily="34" charset="0"/>
              </a:rPr>
              <a:t> (C)CAAT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>
                <a:latin typeface="Calibri" panose="020F0502020204030204" pitchFamily="34" charset="0"/>
              </a:rPr>
              <a:t>MTE, DPE, GC-box,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98438"/>
            <a:ext cx="9143999" cy="1009470"/>
          </a:xfrm>
        </p:spPr>
        <p:txBody>
          <a:bodyPr/>
          <a:lstStyle/>
          <a:p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Core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elements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(cis-</a:t>
            </a:r>
            <a:r>
              <a:rPr lang="nl-NL" sz="32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acting</a:t>
            </a:r>
            <a:r>
              <a:rPr lang="nl-NL" sz="32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) in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focused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promoters</a:t>
            </a:r>
            <a:endParaRPr lang="nl-NL" sz="32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b="8112"/>
          <a:stretch/>
        </p:blipFill>
        <p:spPr>
          <a:xfrm>
            <a:off x="2575247" y="3652163"/>
            <a:ext cx="6172215" cy="2787167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5661355" y="6618844"/>
            <a:ext cx="29857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/>
              <a:t>http://www.sakshieducation.com/CSIR/Story.aspx?nid=74526</a:t>
            </a:r>
          </a:p>
        </p:txBody>
      </p:sp>
      <p:sp>
        <p:nvSpPr>
          <p:cNvPr id="6" name="Rechthoek 5"/>
          <p:cNvSpPr/>
          <p:nvPr/>
        </p:nvSpPr>
        <p:spPr>
          <a:xfrm>
            <a:off x="4749282" y="4917233"/>
            <a:ext cx="1931436" cy="30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17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9738"/>
            <a:ext cx="9144000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56135" y="274638"/>
            <a:ext cx="842210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Other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elements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focused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promoters</a:t>
            </a:r>
            <a:r>
              <a:rPr lang="nl-NL" sz="3200" kern="0" dirty="0">
                <a:solidFill>
                  <a:srgbClr val="000099"/>
                </a:solidFill>
                <a:latin typeface="Calibri" panose="020F0502020204030204" pitchFamily="34" charset="0"/>
              </a:rPr>
              <a:t/>
            </a:r>
            <a:br>
              <a:rPr lang="nl-NL" sz="3200" kern="0" dirty="0">
                <a:solidFill>
                  <a:srgbClr val="000099"/>
                </a:solidFill>
                <a:latin typeface="Calibri" panose="020F0502020204030204" pitchFamily="34" charset="0"/>
              </a:rPr>
            </a:br>
            <a:r>
              <a:rPr lang="nl-NL" sz="28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nl-NL" sz="28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some</a:t>
            </a:r>
            <a:r>
              <a:rPr lang="nl-NL" sz="28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NL" sz="2800" i="1" kern="0" dirty="0" err="1">
                <a:solidFill>
                  <a:schemeClr val="tx1"/>
                </a:solidFill>
                <a:latin typeface="Calibri" panose="020F0502020204030204" pitchFamily="34" charset="0"/>
              </a:rPr>
              <a:t>examples</a:t>
            </a:r>
            <a:r>
              <a:rPr lang="nl-NL" sz="2800" i="1" kern="0" dirty="0"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Core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elements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sz="32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mutation</a:t>
            </a:r>
            <a:r>
              <a:rPr lang="nl-NL" sz="32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analysis </a:t>
            </a:r>
            <a:endParaRPr lang="nl-NL" sz="3200" kern="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1598306"/>
            <a:ext cx="8534400" cy="4370832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61845" y="5995917"/>
            <a:ext cx="103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Fig</a:t>
            </a:r>
            <a:r>
              <a:rPr lang="nl-NL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17.6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20929" y="265011"/>
            <a:ext cx="3533248" cy="472731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Basale </a:t>
            </a:r>
            <a:r>
              <a:rPr lang="nl-NL" sz="2800" b="1" i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(=‘</a:t>
            </a:r>
            <a:r>
              <a:rPr lang="nl-NL" sz="2800" b="1" i="1" kern="0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core</a:t>
            </a:r>
            <a:r>
              <a:rPr lang="nl-NL" sz="2800" b="1" i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’) </a:t>
            </a:r>
            <a:r>
              <a:rPr lang="nl-NL" sz="2800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transcriptie 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factoren (trans-</a:t>
            </a:r>
            <a:r>
              <a:rPr lang="nl-NL" sz="28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acting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) </a:t>
            </a:r>
          </a:p>
          <a:p>
            <a:endParaRPr lang="nl-NL" sz="2800" b="1" kern="0" dirty="0">
              <a:solidFill>
                <a:srgbClr val="FF6600"/>
              </a:solidFill>
              <a:latin typeface="Calibri" panose="020F0502020204030204" pitchFamily="34" charset="0"/>
            </a:endParaRPr>
          </a:p>
          <a:p>
            <a:r>
              <a:rPr lang="nl-NL" sz="2400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Binden aan de (</a:t>
            </a:r>
            <a:r>
              <a:rPr lang="nl-NL" sz="2400" b="1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cis-</a:t>
            </a:r>
            <a:r>
              <a:rPr lang="nl-NL" sz="2400" b="1" kern="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acting</a:t>
            </a:r>
            <a:r>
              <a:rPr lang="nl-NL" sz="2400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) sequenties in de </a:t>
            </a:r>
            <a:r>
              <a:rPr lang="nl-NL" sz="2400" kern="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promoter</a:t>
            </a:r>
            <a:r>
              <a:rPr lang="nl-NL" sz="2400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-regio. </a:t>
            </a:r>
            <a:endParaRPr lang="nl-NL" sz="2400" kern="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endParaRPr lang="nl-NL" sz="2400" kern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r>
              <a:rPr lang="nl-NL" sz="2400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Nodig </a:t>
            </a:r>
            <a:r>
              <a:rPr lang="nl-NL" sz="2400" kern="0" dirty="0">
                <a:solidFill>
                  <a:schemeClr val="tx1"/>
                </a:solidFill>
                <a:latin typeface="Calibri" panose="020F0502020204030204" pitchFamily="34" charset="0"/>
              </a:rPr>
              <a:t>voor (basis) transcriptie initiatie door RNA-polymerase II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169219" y="111122"/>
            <a:ext cx="103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Fig</a:t>
            </a:r>
            <a:r>
              <a:rPr lang="nl-NL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17.8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7" y="210902"/>
            <a:ext cx="3755136" cy="658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6" descr="18_06Figure-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700"/>
            <a:ext cx="91440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62013" y="265011"/>
            <a:ext cx="8292164" cy="75526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Transcriptie (</a:t>
            </a:r>
            <a:r>
              <a:rPr lang="nl-NL" sz="2800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basaal 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+ extra) </a:t>
            </a:r>
            <a:r>
              <a:rPr lang="nl-NL" sz="28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eukaryote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genen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C408BFBD-6092-445A-BE0B-09A139545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522" y="3844266"/>
            <a:ext cx="850873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nl-NL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Transcriptie van een eukaryoot gen wordt gecontroleerd door: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Een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core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promoter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(voor basisniveau transcriptie, cis-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acting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) + bijbehorende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TF’s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(trans-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acting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Verder weg gelegen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enhancer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en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silencer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sites (cis-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acting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) + bijbehorende 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TF’s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 (trans-</a:t>
            </a:r>
            <a:r>
              <a:rPr lang="nl-NL" altLang="nl-NL" sz="2400" dirty="0" err="1">
                <a:solidFill>
                  <a:schemeClr val="tx2"/>
                </a:solidFill>
                <a:latin typeface="Calibri" panose="020F0502020204030204" pitchFamily="34" charset="0"/>
              </a:rPr>
              <a:t>acting</a:t>
            </a:r>
            <a:r>
              <a:rPr lang="nl-NL" altLang="nl-NL" sz="2400" dirty="0">
                <a:solidFill>
                  <a:schemeClr val="tx2"/>
                </a:solidFill>
                <a:latin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264955" y="123654"/>
            <a:ext cx="8702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nl-NL" sz="2400" b="1" dirty="0" err="1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Aangrijpingspunten</a:t>
            </a:r>
            <a:r>
              <a:rPr lang="en-US" altLang="nl-NL" sz="2400" b="1" dirty="0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24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voor</a:t>
            </a:r>
            <a:r>
              <a:rPr lang="en-US" altLang="nl-NL" sz="24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nl-NL" sz="2400" b="1" dirty="0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gen-</a:t>
            </a:r>
            <a:r>
              <a:rPr lang="en-US" altLang="nl-NL" sz="2400" b="1" dirty="0" err="1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regulatie</a:t>
            </a:r>
            <a:r>
              <a:rPr lang="en-US" altLang="nl-NL" sz="2400" b="1" dirty="0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pro- en </a:t>
            </a:r>
            <a:r>
              <a:rPr lang="en-US" altLang="nl-NL" sz="2400" b="1" dirty="0" err="1" smtClean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eukaryoten</a:t>
            </a:r>
            <a:endParaRPr lang="en-US" altLang="nl-NL" sz="24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9"/>
          <a:stretch/>
        </p:blipFill>
        <p:spPr>
          <a:xfrm>
            <a:off x="264955" y="644801"/>
            <a:ext cx="8534400" cy="516606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62781" y="5961984"/>
            <a:ext cx="786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Gen-regulatie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in prokaryoten voornamelijk tijdens transcriptie initiatie 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Gen regulatie bij eukaryoten op meerdere niveaus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61336" y="5378594"/>
            <a:ext cx="907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Fig</a:t>
            </a:r>
            <a:r>
              <a:rPr lang="nl-N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17.1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10" y="1364862"/>
            <a:ext cx="7596739" cy="50879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3610" y="311533"/>
            <a:ext cx="8292164" cy="75526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Transcriptie (</a:t>
            </a:r>
            <a:r>
              <a:rPr lang="nl-NL" sz="2800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basaal + 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extra) </a:t>
            </a:r>
            <a:r>
              <a:rPr lang="nl-NL" sz="2800" b="1" kern="0" dirty="0" err="1">
                <a:solidFill>
                  <a:srgbClr val="FF6600"/>
                </a:solidFill>
                <a:latin typeface="Calibri" panose="020F0502020204030204" pitchFamily="34" charset="0"/>
              </a:rPr>
              <a:t>eukaryote</a:t>
            </a:r>
            <a:r>
              <a:rPr lang="nl-NL" sz="2800" b="1" kern="0" dirty="0">
                <a:solidFill>
                  <a:srgbClr val="FF6600"/>
                </a:solidFill>
                <a:latin typeface="Calibri" panose="020F0502020204030204" pitchFamily="34" charset="0"/>
              </a:rPr>
              <a:t> genen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5"/>
          <p:cNvSpPr txBox="1">
            <a:spLocks noChangeArrowheads="1"/>
          </p:cNvSpPr>
          <p:nvPr/>
        </p:nvSpPr>
        <p:spPr bwMode="auto">
          <a:xfrm>
            <a:off x="504825" y="334963"/>
            <a:ext cx="84963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</a:rPr>
              <a:t>Humaan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promoter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</a:rPr>
              <a:t> en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enhancer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</a:rPr>
              <a:t> regio, vb.     </a:t>
            </a:r>
            <a:r>
              <a:rPr lang="nl-NL" altLang="nl-NL" sz="3600" dirty="0">
                <a:latin typeface="Calibri" panose="020F0502020204030204" pitchFamily="34" charset="0"/>
              </a:rPr>
              <a:t>(</a:t>
            </a:r>
            <a:r>
              <a:rPr lang="nl-NL" altLang="nl-NL" sz="3600" u="sng" dirty="0">
                <a:latin typeface="Calibri" panose="020F0502020204030204" pitchFamily="34" charset="0"/>
              </a:rPr>
              <a:t>cis</a:t>
            </a:r>
            <a:r>
              <a:rPr lang="nl-NL" altLang="nl-NL" sz="3600" dirty="0">
                <a:latin typeface="Calibri" panose="020F0502020204030204" pitchFamily="34" charset="0"/>
              </a:rPr>
              <a:t>-</a:t>
            </a:r>
            <a:r>
              <a:rPr lang="nl-NL" altLang="nl-NL" sz="3600" dirty="0" err="1">
                <a:latin typeface="Calibri" panose="020F0502020204030204" pitchFamily="34" charset="0"/>
              </a:rPr>
              <a:t>acting</a:t>
            </a:r>
            <a:r>
              <a:rPr lang="nl-NL" altLang="nl-NL" sz="3600" dirty="0">
                <a:latin typeface="Calibri" panose="020F0502020204030204" pitchFamily="34" charset="0"/>
              </a:rPr>
              <a:t> </a:t>
            </a:r>
            <a:r>
              <a:rPr lang="nl-NL" altLang="nl-NL" sz="3600" dirty="0" smtClean="0">
                <a:latin typeface="Calibri" panose="020F0502020204030204" pitchFamily="34" charset="0"/>
              </a:rPr>
              <a:t>domeinen)</a:t>
            </a:r>
            <a:endParaRPr lang="nl-NL" altLang="nl-NL" sz="36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nl-NL" altLang="nl-NL" sz="2400" dirty="0">
                <a:latin typeface="Calibri" panose="020F0502020204030204" pitchFamily="34" charset="0"/>
              </a:rPr>
              <a:t>Inclusief </a:t>
            </a:r>
            <a:r>
              <a:rPr lang="nl-NL" altLang="nl-NL" sz="2400" u="sng" dirty="0" smtClean="0">
                <a:latin typeface="Calibri" panose="020F0502020204030204" pitchFamily="34" charset="0"/>
              </a:rPr>
              <a:t>daaronder</a:t>
            </a:r>
            <a:r>
              <a:rPr lang="nl-NL" altLang="nl-NL" sz="2400" dirty="0" smtClean="0">
                <a:latin typeface="Calibri" panose="020F0502020204030204" pitchFamily="34" charset="0"/>
              </a:rPr>
              <a:t> </a:t>
            </a:r>
            <a:r>
              <a:rPr lang="nl-NL" altLang="nl-NL" sz="2400" dirty="0" smtClean="0">
                <a:latin typeface="Calibri" panose="020F0502020204030204" pitchFamily="34" charset="0"/>
              </a:rPr>
              <a:t>de </a:t>
            </a:r>
            <a:r>
              <a:rPr lang="nl-NL" altLang="nl-NL" sz="2400" dirty="0">
                <a:latin typeface="Calibri" panose="020F0502020204030204" pitchFamily="34" charset="0"/>
              </a:rPr>
              <a:t>transcriptie factoren (</a:t>
            </a:r>
            <a:r>
              <a:rPr lang="nl-NL" altLang="nl-NL" sz="2400" u="sng" dirty="0">
                <a:latin typeface="Calibri" panose="020F0502020204030204" pitchFamily="34" charset="0"/>
              </a:rPr>
              <a:t>trans</a:t>
            </a:r>
            <a:r>
              <a:rPr lang="nl-NL" altLang="nl-NL" sz="2400" dirty="0">
                <a:latin typeface="Calibri" panose="020F0502020204030204" pitchFamily="34" charset="0"/>
              </a:rPr>
              <a:t>-</a:t>
            </a:r>
            <a:r>
              <a:rPr lang="nl-NL" altLang="nl-NL" sz="2400" dirty="0" err="1">
                <a:latin typeface="Calibri" panose="020F0502020204030204" pitchFamily="34" charset="0"/>
              </a:rPr>
              <a:t>acting</a:t>
            </a:r>
            <a:r>
              <a:rPr lang="nl-NL" altLang="nl-NL" sz="2400" dirty="0">
                <a:latin typeface="Calibri" panose="020F0502020204030204" pitchFamily="34" charset="0"/>
              </a:rPr>
              <a:t> factoren) die de basale en geïnduceerde expressie controleren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9" y="3491083"/>
            <a:ext cx="8546592" cy="199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b="1" dirty="0">
                <a:solidFill>
                  <a:srgbClr val="FF6600"/>
                </a:solidFill>
                <a:latin typeface="Calibri" panose="020F0502020204030204" pitchFamily="34" charset="0"/>
              </a:rPr>
              <a:t>Transcription factors</a:t>
            </a:r>
            <a:endParaRPr lang="nl-NL" altLang="nl-NL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24050"/>
            <a:ext cx="8229600" cy="4202113"/>
          </a:xfrm>
        </p:spPr>
        <p:txBody>
          <a:bodyPr/>
          <a:lstStyle/>
          <a:p>
            <a:pPr eaLnBrk="1" hangingPunct="1"/>
            <a:r>
              <a:rPr lang="en-US" altLang="nl-NL" dirty="0">
                <a:latin typeface="Calibri" panose="020F0502020204030204" pitchFamily="34" charset="0"/>
              </a:rPr>
              <a:t>Have a DNA-binding domain (</a:t>
            </a:r>
            <a:r>
              <a:rPr lang="en-US" altLang="nl-NL" dirty="0" err="1">
                <a:latin typeface="Calibri" panose="020F0502020204030204" pitchFamily="34" charset="0"/>
              </a:rPr>
              <a:t>eg</a:t>
            </a:r>
            <a:r>
              <a:rPr lang="en-US" altLang="nl-NL" dirty="0">
                <a:latin typeface="Calibri" panose="020F0502020204030204" pitchFamily="34" charset="0"/>
              </a:rPr>
              <a:t>. HTH, Zn-finger, </a:t>
            </a:r>
            <a:r>
              <a:rPr lang="en-US" altLang="nl-NL" dirty="0" err="1">
                <a:latin typeface="Calibri" panose="020F0502020204030204" pitchFamily="34" charset="0"/>
              </a:rPr>
              <a:t>Leu</a:t>
            </a:r>
            <a:r>
              <a:rPr lang="en-US" altLang="nl-NL" dirty="0">
                <a:latin typeface="Calibri" panose="020F0502020204030204" pitchFamily="34" charset="0"/>
              </a:rPr>
              <a:t>-zipper)</a:t>
            </a:r>
          </a:p>
          <a:p>
            <a:pPr eaLnBrk="1" hangingPunct="1"/>
            <a:r>
              <a:rPr lang="en-US" altLang="nl-NL" dirty="0">
                <a:latin typeface="Calibri" panose="020F0502020204030204" pitchFamily="34" charset="0"/>
              </a:rPr>
              <a:t>Can have a protein-binding domain</a:t>
            </a:r>
          </a:p>
          <a:p>
            <a:pPr eaLnBrk="1" hangingPunct="1"/>
            <a:r>
              <a:rPr lang="en-US" altLang="nl-NL" dirty="0">
                <a:latin typeface="Calibri" panose="020F0502020204030204" pitchFamily="34" charset="0"/>
              </a:rPr>
              <a:t>Can have domains to bind chromatin remodeling proteins or </a:t>
            </a:r>
            <a:r>
              <a:rPr lang="en-US" altLang="nl-NL" dirty="0" err="1">
                <a:latin typeface="Calibri" panose="020F0502020204030204" pitchFamily="34" charset="0"/>
              </a:rPr>
              <a:t>coactivators</a:t>
            </a:r>
            <a:endParaRPr lang="nl-NL" altLang="nl-NL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13"/>
          <p:cNvGrpSpPr>
            <a:grpSpLocks/>
          </p:cNvGrpSpPr>
          <p:nvPr/>
        </p:nvGrpSpPr>
        <p:grpSpPr bwMode="auto">
          <a:xfrm>
            <a:off x="325438" y="615950"/>
            <a:ext cx="8408987" cy="5842000"/>
            <a:chOff x="205" y="280"/>
            <a:chExt cx="5297" cy="3680"/>
          </a:xfrm>
        </p:grpSpPr>
        <p:pic>
          <p:nvPicPr>
            <p:cNvPr id="30724" name="Picture 2" descr="17_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" y="473"/>
              <a:ext cx="2364" cy="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5" name="Picture 3" descr="17_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" y="436"/>
              <a:ext cx="2495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6" name="Picture 4" descr="17_1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" y="2213"/>
              <a:ext cx="3219" cy="1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659" y="1823"/>
              <a:ext cx="122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 dirty="0"/>
                <a:t>Helix-turn-helix</a:t>
              </a:r>
              <a:endParaRPr lang="nl-NL" altLang="nl-NL" dirty="0"/>
            </a:p>
          </p:txBody>
        </p:sp>
        <p:sp>
          <p:nvSpPr>
            <p:cNvPr id="30728" name="Text Box 6"/>
            <p:cNvSpPr txBox="1">
              <a:spLocks noChangeArrowheads="1"/>
            </p:cNvSpPr>
            <p:nvPr/>
          </p:nvSpPr>
          <p:spPr bwMode="auto">
            <a:xfrm>
              <a:off x="3675" y="1866"/>
              <a:ext cx="1121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/>
                <a:t>Zinc finger</a:t>
              </a:r>
              <a:endParaRPr lang="nl-NL" altLang="nl-NL"/>
            </a:p>
          </p:txBody>
        </p:sp>
        <p:sp>
          <p:nvSpPr>
            <p:cNvPr id="30729" name="Text Box 7"/>
            <p:cNvSpPr txBox="1">
              <a:spLocks noChangeArrowheads="1"/>
            </p:cNvSpPr>
            <p:nvPr/>
          </p:nvSpPr>
          <p:spPr bwMode="auto">
            <a:xfrm>
              <a:off x="3845" y="2733"/>
              <a:ext cx="1224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nl-NL"/>
                <a:t>Leucine Zipper</a:t>
              </a:r>
              <a:endParaRPr lang="nl-NL" altLang="nl-NL"/>
            </a:p>
          </p:txBody>
        </p:sp>
        <p:sp>
          <p:nvSpPr>
            <p:cNvPr id="30730" name="Rectangle 8"/>
            <p:cNvSpPr>
              <a:spLocks noChangeArrowheads="1"/>
            </p:cNvSpPr>
            <p:nvPr/>
          </p:nvSpPr>
          <p:spPr bwMode="auto">
            <a:xfrm>
              <a:off x="205" y="280"/>
              <a:ext cx="2621" cy="18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30731" name="Rectangle 9"/>
            <p:cNvSpPr>
              <a:spLocks noChangeArrowheads="1"/>
            </p:cNvSpPr>
            <p:nvPr/>
          </p:nvSpPr>
          <p:spPr bwMode="auto">
            <a:xfrm>
              <a:off x="2829" y="282"/>
              <a:ext cx="2673" cy="18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30732" name="Rectangle 10"/>
            <p:cNvSpPr>
              <a:spLocks noChangeArrowheads="1"/>
            </p:cNvSpPr>
            <p:nvPr/>
          </p:nvSpPr>
          <p:spPr bwMode="auto">
            <a:xfrm>
              <a:off x="598" y="2121"/>
              <a:ext cx="4542" cy="18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</p:grpSp>
      <p:sp>
        <p:nvSpPr>
          <p:cNvPr id="30723" name="Text Box 12"/>
          <p:cNvSpPr txBox="1">
            <a:spLocks noChangeArrowheads="1"/>
          </p:cNvSpPr>
          <p:nvPr/>
        </p:nvSpPr>
        <p:spPr bwMode="auto">
          <a:xfrm>
            <a:off x="2619375" y="0"/>
            <a:ext cx="40941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200" b="1" dirty="0">
                <a:solidFill>
                  <a:srgbClr val="FF6600"/>
                </a:solidFill>
                <a:latin typeface="Calibri" panose="020F0502020204030204" pitchFamily="34" charset="0"/>
              </a:rPr>
              <a:t>DNA-binding domains</a:t>
            </a:r>
            <a:endParaRPr lang="nl-NL" altLang="nl-NL" sz="32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67" y="860424"/>
            <a:ext cx="1330345" cy="2398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4"/>
          <p:cNvSpPr txBox="1">
            <a:spLocks noChangeArrowheads="1"/>
          </p:cNvSpPr>
          <p:nvPr/>
        </p:nvSpPr>
        <p:spPr bwMode="auto">
          <a:xfrm>
            <a:off x="2097088" y="952500"/>
            <a:ext cx="47386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Homeobox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180 </a:t>
            </a: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bp</a:t>
            </a:r>
            <a:endParaRPr lang="nl-NL" altLang="nl-NL" sz="40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403225" y="3078163"/>
            <a:ext cx="8310563" cy="28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nl-NL" sz="4000" b="1">
                <a:latin typeface="Calibri" panose="020F0502020204030204" pitchFamily="34" charset="0"/>
                <a:sym typeface="Wingdings" pitchFamily="2" charset="2"/>
              </a:rPr>
              <a:t>Homeodomain 60 aa</a:t>
            </a:r>
          </a:p>
          <a:p>
            <a:pPr algn="ctr" eaLnBrk="1" hangingPunct="1"/>
            <a:r>
              <a:rPr lang="en-US" altLang="nl-NL" sz="4000" b="1">
                <a:latin typeface="Calibri" panose="020F0502020204030204" pitchFamily="34" charset="0"/>
                <a:sym typeface="Wingdings" pitchFamily="2" charset="2"/>
              </a:rPr>
              <a:t>(= HTH structuur)</a:t>
            </a:r>
          </a:p>
          <a:p>
            <a:pPr algn="ctr" eaLnBrk="1" hangingPunct="1"/>
            <a:endParaRPr lang="en-US" altLang="nl-NL" sz="3200" b="1">
              <a:latin typeface="Calibri" panose="020F0502020204030204" pitchFamily="34" charset="0"/>
              <a:sym typeface="Wingdings" pitchFamily="2" charset="2"/>
            </a:endParaRPr>
          </a:p>
          <a:p>
            <a:pPr algn="ctr" eaLnBrk="1" hangingPunct="1"/>
            <a:r>
              <a:rPr lang="en-US" altLang="nl-NL" sz="3200" b="1">
                <a:latin typeface="Calibri" panose="020F0502020204030204" pitchFamily="34" charset="0"/>
                <a:sym typeface="Wingdings" pitchFamily="2" charset="2"/>
              </a:rPr>
              <a:t>Transcription factors with homeodomains are important regulators in development</a:t>
            </a:r>
            <a:endParaRPr lang="nl-NL" altLang="nl-NL" sz="3200" b="1">
              <a:latin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31748" name="AutoShape 6"/>
          <p:cNvSpPr>
            <a:spLocks noChangeArrowheads="1"/>
          </p:cNvSpPr>
          <p:nvPr/>
        </p:nvSpPr>
        <p:spPr bwMode="auto">
          <a:xfrm>
            <a:off x="4203700" y="2000250"/>
            <a:ext cx="485775" cy="976313"/>
          </a:xfrm>
          <a:prstGeom prst="downArrow">
            <a:avLst>
              <a:gd name="adj1" fmla="val 40907"/>
              <a:gd name="adj2" fmla="val 68631"/>
            </a:avLst>
          </a:prstGeom>
          <a:solidFill>
            <a:srgbClr val="C0C0C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nl-NL" altLang="nl-NL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98"/>
          <a:stretch/>
        </p:blipFill>
        <p:spPr bwMode="auto">
          <a:xfrm>
            <a:off x="785813" y="423976"/>
            <a:ext cx="7573962" cy="315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29520" y="183348"/>
            <a:ext cx="7886548" cy="113877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Homeobox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mutaties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4000" b="1" i="1" dirty="0">
                <a:solidFill>
                  <a:srgbClr val="FF6600"/>
                </a:solidFill>
                <a:latin typeface="Calibri" panose="020F0502020204030204" pitchFamily="34" charset="0"/>
              </a:rPr>
              <a:t>Drosophila 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(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fouten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ontwikkeling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  <a:endParaRPr lang="nl-NL" altLang="nl-NL" sz="28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/>
          <a:srcRect b="11329"/>
          <a:stretch/>
        </p:blipFill>
        <p:spPr>
          <a:xfrm>
            <a:off x="1258094" y="3505046"/>
            <a:ext cx="6629400" cy="317567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4739952" y="6642556"/>
            <a:ext cx="32190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800" dirty="0"/>
              <a:t>https://infograph.venngage.com/p/219814/homeotic-genes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29520" y="183348"/>
            <a:ext cx="7886548" cy="113877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Homeobox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mutaties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4000" b="1" i="1" dirty="0">
                <a:solidFill>
                  <a:srgbClr val="FF6600"/>
                </a:solidFill>
                <a:latin typeface="Calibri" panose="020F0502020204030204" pitchFamily="34" charset="0"/>
              </a:rPr>
              <a:t>Arabidopsis 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(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fouten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ontwikkeling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  <a:endParaRPr lang="nl-NL" altLang="nl-NL" sz="28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0" y="1455553"/>
            <a:ext cx="1481275" cy="200526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83" y="1379700"/>
            <a:ext cx="5717085" cy="2250949"/>
          </a:xfrm>
          <a:prstGeom prst="rect">
            <a:avLst/>
          </a:prstGeom>
        </p:spPr>
      </p:pic>
      <p:grpSp>
        <p:nvGrpSpPr>
          <p:cNvPr id="7" name="Groep 6"/>
          <p:cNvGrpSpPr/>
          <p:nvPr/>
        </p:nvGrpSpPr>
        <p:grpSpPr>
          <a:xfrm>
            <a:off x="299498" y="3862618"/>
            <a:ext cx="8748723" cy="2818138"/>
            <a:chOff x="299498" y="3862618"/>
            <a:chExt cx="8748723" cy="2818138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98" y="3862618"/>
              <a:ext cx="8546592" cy="2633472"/>
            </a:xfrm>
            <a:prstGeom prst="rect">
              <a:avLst/>
            </a:prstGeom>
          </p:spPr>
        </p:pic>
        <p:sp>
          <p:nvSpPr>
            <p:cNvPr id="6" name="Tekstvak 5"/>
            <p:cNvSpPr txBox="1"/>
            <p:nvPr/>
          </p:nvSpPr>
          <p:spPr>
            <a:xfrm>
              <a:off x="299499" y="6311424"/>
              <a:ext cx="87487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nl-NL" dirty="0"/>
                <a:t>   Zoals het hoort	      Alleen C-genen aan	  B genen uit	Alleen A-genen aan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250825" y="6415924"/>
            <a:ext cx="8729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altLang="nl-NL" sz="1000" dirty="0">
                <a:latin typeface="Calibri" panose="020F0502020204030204" pitchFamily="34" charset="0"/>
                <a:cs typeface="Arial" charset="0"/>
              </a:rPr>
              <a:t>http://www.rtl.nl/(vm=/actueel/4inhetland/home/)/system/video/html/components/actueel/4inhetland/miMedia/2005/week49/woensdag_kalf.avi_plain.xml</a:t>
            </a:r>
          </a:p>
        </p:txBody>
      </p:sp>
      <p:pic>
        <p:nvPicPr>
          <p:cNvPr id="34819" name="Picture 3" descr="5_LEGGED_CAL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39996"/>
            <a:ext cx="4321175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0,1020,934167,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2" y="2787834"/>
            <a:ext cx="41148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899" y="980458"/>
            <a:ext cx="4048125" cy="1674912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3254" y="183348"/>
            <a:ext cx="8696107" cy="707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Homeobox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mutaties</a:t>
            </a: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(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fouten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ontwikkeling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  <a:endParaRPr lang="nl-NL" altLang="nl-NL" sz="2800" b="1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703263" y="782638"/>
            <a:ext cx="7650162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Opdracht</a:t>
            </a:r>
            <a:endParaRPr lang="en-US" altLang="nl-NL" sz="3600" b="1" dirty="0">
              <a:solidFill>
                <a:srgbClr val="FF66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nl-NL" sz="1400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nl-NL" sz="3200" dirty="0">
                <a:latin typeface="Calibri" panose="020F0502020204030204" pitchFamily="34" charset="0"/>
              </a:rPr>
              <a:t>In </a:t>
            </a:r>
            <a:r>
              <a:rPr lang="en-US" altLang="nl-NL" sz="3200" dirty="0" err="1">
                <a:latin typeface="Calibri" panose="020F0502020204030204" pitchFamily="34" charset="0"/>
              </a:rPr>
              <a:t>welke</a:t>
            </a:r>
            <a:r>
              <a:rPr lang="en-US" altLang="nl-NL" sz="3200" dirty="0">
                <a:latin typeface="Calibri" panose="020F0502020204030204" pitchFamily="34" charset="0"/>
              </a:rPr>
              <a:t> van de </a:t>
            </a:r>
            <a:r>
              <a:rPr lang="en-US" altLang="nl-NL" sz="3200" dirty="0" err="1">
                <a:latin typeface="Calibri" panose="020F0502020204030204" pitchFamily="34" charset="0"/>
              </a:rPr>
              <a:t>volgende</a:t>
            </a:r>
            <a:r>
              <a:rPr lang="en-US" altLang="nl-NL" sz="3200" dirty="0">
                <a:latin typeface="Calibri" panose="020F0502020204030204" pitchFamily="34" charset="0"/>
              </a:rPr>
              <a:t> </a:t>
            </a:r>
            <a:r>
              <a:rPr lang="en-US" altLang="nl-NL" sz="3200" dirty="0" err="1">
                <a:latin typeface="Calibri" panose="020F0502020204030204" pitchFamily="34" charset="0"/>
              </a:rPr>
              <a:t>eiwitten</a:t>
            </a:r>
            <a:r>
              <a:rPr lang="en-US" altLang="nl-NL" sz="3200" dirty="0">
                <a:latin typeface="Calibri" panose="020F0502020204030204" pitchFamily="34" charset="0"/>
              </a:rPr>
              <a:t> van </a:t>
            </a:r>
            <a:r>
              <a:rPr lang="en-US" altLang="nl-NL" sz="3200" i="1" dirty="0">
                <a:latin typeface="Calibri" panose="020F0502020204030204" pitchFamily="34" charset="0"/>
              </a:rPr>
              <a:t>E. coli</a:t>
            </a:r>
            <a:r>
              <a:rPr lang="en-US" altLang="nl-NL" sz="3200" dirty="0">
                <a:latin typeface="Calibri" panose="020F0502020204030204" pitchFamily="34" charset="0"/>
              </a:rPr>
              <a:t> </a:t>
            </a:r>
            <a:r>
              <a:rPr lang="en-US" altLang="nl-NL" sz="3200" dirty="0" err="1">
                <a:latin typeface="Calibri" panose="020F0502020204030204" pitchFamily="34" charset="0"/>
              </a:rPr>
              <a:t>zou</a:t>
            </a:r>
            <a:r>
              <a:rPr lang="en-US" altLang="nl-NL" sz="3200" dirty="0">
                <a:latin typeface="Calibri" panose="020F0502020204030204" pitchFamily="34" charset="0"/>
              </a:rPr>
              <a:t> je </a:t>
            </a:r>
            <a:r>
              <a:rPr lang="en-US" altLang="nl-NL" sz="3200" dirty="0" err="1">
                <a:latin typeface="Calibri" panose="020F0502020204030204" pitchFamily="34" charset="0"/>
              </a:rPr>
              <a:t>een</a:t>
            </a:r>
            <a:r>
              <a:rPr lang="en-US" altLang="nl-NL" sz="3200" dirty="0">
                <a:latin typeface="Calibri" panose="020F0502020204030204" pitchFamily="34" charset="0"/>
              </a:rPr>
              <a:t> “</a:t>
            </a:r>
            <a:r>
              <a:rPr lang="en-US" altLang="nl-NL" sz="3200" dirty="0" smtClean="0">
                <a:latin typeface="Calibri" panose="020F0502020204030204" pitchFamily="34" charset="0"/>
              </a:rPr>
              <a:t>helix-turn-helix” </a:t>
            </a:r>
            <a:r>
              <a:rPr lang="en-US" altLang="nl-NL" sz="3200" dirty="0" err="1">
                <a:latin typeface="Calibri" panose="020F0502020204030204" pitchFamily="34" charset="0"/>
              </a:rPr>
              <a:t>motief</a:t>
            </a:r>
            <a:r>
              <a:rPr lang="en-US" altLang="nl-NL" sz="3200" dirty="0">
                <a:latin typeface="Calibri" panose="020F0502020204030204" pitchFamily="34" charset="0"/>
              </a:rPr>
              <a:t> </a:t>
            </a:r>
            <a:r>
              <a:rPr lang="en-US" altLang="nl-NL" sz="3200" dirty="0" err="1">
                <a:latin typeface="Calibri" panose="020F0502020204030204" pitchFamily="34" charset="0"/>
              </a:rPr>
              <a:t>kunnen</a:t>
            </a:r>
            <a:r>
              <a:rPr lang="en-US" altLang="nl-NL" sz="3200" dirty="0">
                <a:latin typeface="Calibri" panose="020F0502020204030204" pitchFamily="34" charset="0"/>
              </a:rPr>
              <a:t> </a:t>
            </a:r>
            <a:r>
              <a:rPr lang="en-US" altLang="nl-NL" sz="3200" dirty="0" err="1">
                <a:latin typeface="Calibri" panose="020F0502020204030204" pitchFamily="34" charset="0"/>
              </a:rPr>
              <a:t>verwachten</a:t>
            </a:r>
            <a:r>
              <a:rPr lang="en-US" altLang="nl-NL" sz="3200" dirty="0">
                <a:latin typeface="Calibri" panose="020F0502020204030204" pitchFamily="34" charset="0"/>
              </a:rPr>
              <a:t>?</a:t>
            </a:r>
          </a:p>
          <a:p>
            <a:pPr eaLnBrk="1" hangingPunct="1">
              <a:spcBef>
                <a:spcPct val="50000"/>
              </a:spcBef>
              <a:buFontTx/>
              <a:buAutoNum type="alphaUcParenR"/>
            </a:pPr>
            <a:r>
              <a:rPr lang="en-US" altLang="nl-NL" sz="3200" dirty="0">
                <a:latin typeface="Calibri" panose="020F0502020204030204" pitchFamily="34" charset="0"/>
              </a:rPr>
              <a:t>   </a:t>
            </a:r>
            <a:r>
              <a:rPr lang="en-US" altLang="nl-NL" sz="3200" dirty="0" err="1">
                <a:latin typeface="Calibri" panose="020F0502020204030204" pitchFamily="34" charset="0"/>
              </a:rPr>
              <a:t>LacI</a:t>
            </a:r>
            <a:endParaRPr lang="en-US" altLang="nl-NL" sz="32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lphaUcParenR"/>
            </a:pPr>
            <a:r>
              <a:rPr lang="en-US" altLang="nl-NL" sz="3200" dirty="0">
                <a:latin typeface="Calibri" panose="020F0502020204030204" pitchFamily="34" charset="0"/>
              </a:rPr>
              <a:t>   </a:t>
            </a:r>
            <a:r>
              <a:rPr lang="en-US" altLang="nl-NL" sz="3200" dirty="0" err="1">
                <a:latin typeface="Calibri" panose="020F0502020204030204" pitchFamily="34" charset="0"/>
              </a:rPr>
              <a:t>LacZ</a:t>
            </a:r>
            <a:endParaRPr lang="en-US" altLang="nl-NL" sz="32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lphaUcParenR"/>
            </a:pPr>
            <a:r>
              <a:rPr lang="en-US" altLang="nl-NL" sz="3200" dirty="0">
                <a:latin typeface="Calibri" panose="020F0502020204030204" pitchFamily="34" charset="0"/>
              </a:rPr>
              <a:t>   </a:t>
            </a:r>
            <a:r>
              <a:rPr lang="en-US" altLang="nl-NL" sz="3200" dirty="0" err="1">
                <a:latin typeface="Calibri" panose="020F0502020204030204" pitchFamily="34" charset="0"/>
              </a:rPr>
              <a:t>LacY</a:t>
            </a:r>
            <a:endParaRPr lang="nl-NL" altLang="nl-NL" sz="3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17_27-01U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63"/>
          <a:stretch/>
        </p:blipFill>
        <p:spPr bwMode="auto">
          <a:xfrm>
            <a:off x="4403754" y="918880"/>
            <a:ext cx="4379165" cy="280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3998" y="239412"/>
            <a:ext cx="43637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Opdracht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huiswerk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(</a:t>
            </a: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uitleg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  <a:endParaRPr lang="en-US" altLang="nl-NL" sz="2000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3999" y="918880"/>
            <a:ext cx="391693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 are interested in studying transcription factors and have developed an </a:t>
            </a:r>
            <a:r>
              <a:rPr kumimoji="0" lang="en-US" altLang="nl-NL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vitro</a:t>
            </a: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transcription system that includes the gene and at least 1 kb of upstream DNA. Then, you create </a:t>
            </a:r>
            <a:r>
              <a:rPr kumimoji="0" lang="en-US" altLang="nl-NL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subclones</a:t>
            </a: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containing various deletions in the gene’s upstream region, as shown. </a:t>
            </a:r>
            <a:endParaRPr kumimoji="0" lang="nl-NL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en-US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nl-NL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61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754063" y="795338"/>
            <a:ext cx="7959725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gene expression:</a:t>
            </a:r>
          </a:p>
          <a:p>
            <a:pPr eaLnBrk="1" hangingPunct="1">
              <a:spcBef>
                <a:spcPct val="50000"/>
              </a:spcBef>
            </a:pPr>
            <a:endParaRPr lang="en-US" altLang="nl-NL" sz="14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Alteration of chromatin conformation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DNA methylation 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 (DNA-binding, RNA-polymerase, </a:t>
            </a:r>
            <a:r>
              <a:rPr lang="en-US" alt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transcriptiefactoren</a:t>
            </a: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etc.)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Hs 18 - Posttranscriptional </a:t>
            </a: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regulation: alternative splicing, controlling mRNA-stability, RNA-silencing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endParaRPr lang="nl-NL" alt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3999" y="239412"/>
            <a:ext cx="35559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Opdracht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(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uitleg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endParaRPr lang="en-US" altLang="nl-NL" sz="2000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3999" y="835512"/>
            <a:ext cx="3916934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 are interested in studying transcription factors and have developed an </a:t>
            </a:r>
            <a:r>
              <a:rPr kumimoji="0" lang="en-US" altLang="nl-NL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vitro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transcription system that includes the gene and at least 1 kb of upstream DNA. Then, you create </a:t>
            </a:r>
            <a:r>
              <a:rPr kumimoji="0" lang="en-US" altLang="nl-NL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subclones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containing various deletions in the gene’s upstream region, as shown. </a:t>
            </a:r>
            <a:endParaRPr kumimoji="0" lang="nl-NL" alt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en-US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test these DNA templates for their ability to direct transcription of the gene, 2 types of in vitro systems were tested. </a:t>
            </a:r>
            <a:endParaRPr kumimoji="0" lang="nl-NL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en-US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first is a defined </a:t>
            </a:r>
            <a:r>
              <a:rPr kumimoji="0" lang="en-US" altLang="nl-NL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purified system </a:t>
            </a: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containing purified RNA polymerase II, TFIIA, TFIIB, TFIID, TFIIE, TFIIE and TFIIH.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second system contains a crude </a:t>
            </a:r>
            <a:r>
              <a:rPr kumimoji="0" lang="en-US" altLang="nl-NL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nuclear extract</a:t>
            </a:r>
            <a:r>
              <a:rPr kumimoji="0" lang="en-US" altLang="nl-NL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which is made by extracting most of the proteins n the nuclei of cultured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lang="en-US" alt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4572000" y="1083734"/>
            <a:ext cx="4127792" cy="3890048"/>
            <a:chOff x="4572000" y="1083734"/>
            <a:chExt cx="4127792" cy="3890048"/>
          </a:xfrm>
        </p:grpSpPr>
        <p:pic>
          <p:nvPicPr>
            <p:cNvPr id="29698" name="Picture 2" descr="17_27-01UN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93"/>
            <a:stretch/>
          </p:blipFill>
          <p:spPr bwMode="auto">
            <a:xfrm>
              <a:off x="4572000" y="1083734"/>
              <a:ext cx="4127792" cy="3890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Afgeronde rechthoek 3"/>
            <p:cNvSpPr/>
            <p:nvPr/>
          </p:nvSpPr>
          <p:spPr>
            <a:xfrm>
              <a:off x="5874327" y="3719945"/>
              <a:ext cx="2493818" cy="3602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Rechthoek 4"/>
            <p:cNvSpPr/>
            <p:nvPr/>
          </p:nvSpPr>
          <p:spPr>
            <a:xfrm>
              <a:off x="6116782" y="4100946"/>
              <a:ext cx="1717963" cy="727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8293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17_27-01U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3734"/>
            <a:ext cx="4127792" cy="452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3999" y="239412"/>
            <a:ext cx="40200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Opdracht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800" b="1" dirty="0">
                <a:solidFill>
                  <a:srgbClr val="FF6600"/>
                </a:solidFill>
                <a:latin typeface="Calibri" panose="020F0502020204030204" pitchFamily="34" charset="0"/>
              </a:rPr>
              <a:t>(</a:t>
            </a:r>
            <a:r>
              <a:rPr lang="en-US" altLang="nl-NL" sz="2800" b="1" dirty="0" err="1">
                <a:solidFill>
                  <a:srgbClr val="FF6600"/>
                </a:solidFill>
                <a:latin typeface="Calibri" panose="020F0502020204030204" pitchFamily="34" charset="0"/>
              </a:rPr>
              <a:t>uitleg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3999" y="932818"/>
            <a:ext cx="391693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7113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 are interested in studying transcription factors and have developed an </a:t>
            </a:r>
            <a:r>
              <a:rPr kumimoji="0" lang="en-US" altLang="nl-NL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vitro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transcription system that includes the gene and at least 1 kb of upstream DNA. Then, you create </a:t>
            </a:r>
            <a:r>
              <a:rPr kumimoji="0" lang="en-US" altLang="nl-NL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subclones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containing various deletions in the gene’s upstream region, as shown. </a:t>
            </a:r>
            <a:endParaRPr kumimoji="0" lang="nl-NL" alt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en-US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test these DNA templates for their ability to direct transcription of the gene, 2 types of in vitro systems were tested. </a:t>
            </a:r>
            <a:endParaRPr kumimoji="0" lang="nl-NL" alt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en-US" altLang="nl-NL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first is a defined </a:t>
            </a:r>
            <a:r>
              <a:rPr kumimoji="0" lang="en-US" altLang="nl-NL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purified system 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containing purified RNA polymerase II, TFIIA, TFIIB, TFIID, TFIIE, TFIIE and TFIIH.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second system contains a crude </a:t>
            </a:r>
            <a:r>
              <a:rPr kumimoji="0" lang="en-US" altLang="nl-NL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nuclear extract</a:t>
            </a:r>
            <a:r>
              <a:rPr kumimoji="0" lang="en-US" altLang="nl-NL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which is made by extracting most of the proteins n the nuclei of cultured cells.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lang="en-US" alt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defTabSz="914400"/>
            <a:r>
              <a:rPr lang="en-US" altLang="nl-NL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 test the two systems with your template DNA and with various deletion templates that you have generated. </a:t>
            </a:r>
            <a:endParaRPr lang="en-US" altLang="nl-NL" dirty="0" smtClean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0" defTabSz="914400"/>
            <a:endParaRPr lang="en-US" altLang="nl-NL" dirty="0">
              <a:solidFill>
                <a:prstClr val="black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0" defTabSz="914400"/>
            <a:r>
              <a:rPr lang="en-US" altLang="nl-NL" dirty="0" smtClean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figure + table show </a:t>
            </a:r>
            <a:r>
              <a:rPr lang="en-US" altLang="nl-NL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results of your study:</a:t>
            </a:r>
            <a:endParaRPr lang="en-US" altLang="nl-NL" dirty="0">
              <a:solidFill>
                <a:prstClr val="black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11325" algn="l"/>
              </a:tabLst>
            </a:pPr>
            <a:endParaRPr kumimoji="0" lang="nl-NL" altLang="nl-NL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89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17_27-01U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8" y="1014441"/>
            <a:ext cx="4439250" cy="486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3999" y="239412"/>
            <a:ext cx="35074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Opdracht</a:t>
            </a:r>
            <a:r>
              <a:rPr lang="en-US" altLang="nl-NL" sz="28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- </a:t>
            </a:r>
            <a:r>
              <a:rPr lang="en-US" altLang="nl-NL" sz="28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vragen</a:t>
            </a:r>
            <a:endParaRPr lang="en-US" altLang="nl-NL" sz="2000" dirty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63998" y="1014441"/>
            <a:ext cx="39715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is there no transcription from the -11 deletion template in both the crude extract and the purified system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do the results for the nuclear extract and the purified system differ, for the </a:t>
            </a:r>
            <a:r>
              <a:rPr lang="en-US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undeleted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template? How would you interpret this result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each of the various deletion templates, compare the results obtained from both the nuclear extract and the purified system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endParaRPr lang="nl-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171069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What do these data tell you about the transcription regulation of this gene?</a:t>
            </a:r>
            <a:endParaRPr lang="nl-NL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474840" y="6159897"/>
            <a:ext cx="724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Zie eventueel ook einde Hoofdstuk (p448) voor de antwoorden</a:t>
            </a:r>
            <a:endParaRPr lang="nl-NL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894" y="1014347"/>
            <a:ext cx="5109921" cy="510992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61" y="2913813"/>
            <a:ext cx="2800350" cy="3590925"/>
          </a:xfrm>
          <a:prstGeom prst="rect">
            <a:avLst/>
          </a:prstGeom>
        </p:spPr>
      </p:pic>
      <p:sp>
        <p:nvSpPr>
          <p:cNvPr id="8" name="Vrije vorm 7"/>
          <p:cNvSpPr/>
          <p:nvPr/>
        </p:nvSpPr>
        <p:spPr>
          <a:xfrm>
            <a:off x="3436374" y="765298"/>
            <a:ext cx="2667615" cy="5355678"/>
          </a:xfrm>
          <a:custGeom>
            <a:avLst/>
            <a:gdLst>
              <a:gd name="connsiteX0" fmla="*/ 2804925 w 2832494"/>
              <a:gd name="connsiteY0" fmla="*/ 0 h 5989858"/>
              <a:gd name="connsiteX1" fmla="*/ 1625054 w 2832494"/>
              <a:gd name="connsiteY1" fmla="*/ 1548580 h 5989858"/>
              <a:gd name="connsiteX2" fmla="*/ 2827047 w 2832494"/>
              <a:gd name="connsiteY2" fmla="*/ 1482212 h 5989858"/>
              <a:gd name="connsiteX3" fmla="*/ 1027744 w 2832494"/>
              <a:gd name="connsiteY3" fmla="*/ 3355258 h 5989858"/>
              <a:gd name="connsiteX4" fmla="*/ 2318228 w 2832494"/>
              <a:gd name="connsiteY4" fmla="*/ 3303638 h 5989858"/>
              <a:gd name="connsiteX5" fmla="*/ 297699 w 2832494"/>
              <a:gd name="connsiteY5" fmla="*/ 4822722 h 5989858"/>
              <a:gd name="connsiteX6" fmla="*/ 2111751 w 2832494"/>
              <a:gd name="connsiteY6" fmla="*/ 4756354 h 5989858"/>
              <a:gd name="connsiteX7" fmla="*/ 2731 w 2832494"/>
              <a:gd name="connsiteY7" fmla="*/ 5936225 h 5989858"/>
              <a:gd name="connsiteX8" fmla="*/ 2650067 w 2832494"/>
              <a:gd name="connsiteY8" fmla="*/ 5803490 h 5989858"/>
              <a:gd name="connsiteX9" fmla="*/ 2650067 w 2832494"/>
              <a:gd name="connsiteY9" fmla="*/ 5803490 h 59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2494" h="5989858">
                <a:moveTo>
                  <a:pt x="2804925" y="0"/>
                </a:moveTo>
                <a:cubicBezTo>
                  <a:pt x="2213146" y="650772"/>
                  <a:pt x="1621367" y="1301545"/>
                  <a:pt x="1625054" y="1548580"/>
                </a:cubicBezTo>
                <a:cubicBezTo>
                  <a:pt x="1628741" y="1795615"/>
                  <a:pt x="2926599" y="1181099"/>
                  <a:pt x="2827047" y="1482212"/>
                </a:cubicBezTo>
                <a:cubicBezTo>
                  <a:pt x="2727495" y="1783325"/>
                  <a:pt x="1112547" y="3051687"/>
                  <a:pt x="1027744" y="3355258"/>
                </a:cubicBezTo>
                <a:cubicBezTo>
                  <a:pt x="942941" y="3658829"/>
                  <a:pt x="2439902" y="3059061"/>
                  <a:pt x="2318228" y="3303638"/>
                </a:cubicBezTo>
                <a:cubicBezTo>
                  <a:pt x="2196554" y="3548215"/>
                  <a:pt x="332112" y="4580603"/>
                  <a:pt x="297699" y="4822722"/>
                </a:cubicBezTo>
                <a:cubicBezTo>
                  <a:pt x="263286" y="5064841"/>
                  <a:pt x="2160912" y="4570770"/>
                  <a:pt x="2111751" y="4756354"/>
                </a:cubicBezTo>
                <a:cubicBezTo>
                  <a:pt x="2062590" y="4941938"/>
                  <a:pt x="-86988" y="5761702"/>
                  <a:pt x="2731" y="5936225"/>
                </a:cubicBezTo>
                <a:cubicBezTo>
                  <a:pt x="92450" y="6110748"/>
                  <a:pt x="2650067" y="5803490"/>
                  <a:pt x="2650067" y="5803490"/>
                </a:cubicBezTo>
                <a:lnTo>
                  <a:pt x="2650067" y="580349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Vrije vorm 8"/>
          <p:cNvSpPr/>
          <p:nvPr/>
        </p:nvSpPr>
        <p:spPr>
          <a:xfrm flipH="1">
            <a:off x="6213560" y="768590"/>
            <a:ext cx="2532233" cy="5355678"/>
          </a:xfrm>
          <a:custGeom>
            <a:avLst/>
            <a:gdLst>
              <a:gd name="connsiteX0" fmla="*/ 2804925 w 2832494"/>
              <a:gd name="connsiteY0" fmla="*/ 0 h 5989858"/>
              <a:gd name="connsiteX1" fmla="*/ 1625054 w 2832494"/>
              <a:gd name="connsiteY1" fmla="*/ 1548580 h 5989858"/>
              <a:gd name="connsiteX2" fmla="*/ 2827047 w 2832494"/>
              <a:gd name="connsiteY2" fmla="*/ 1482212 h 5989858"/>
              <a:gd name="connsiteX3" fmla="*/ 1027744 w 2832494"/>
              <a:gd name="connsiteY3" fmla="*/ 3355258 h 5989858"/>
              <a:gd name="connsiteX4" fmla="*/ 2318228 w 2832494"/>
              <a:gd name="connsiteY4" fmla="*/ 3303638 h 5989858"/>
              <a:gd name="connsiteX5" fmla="*/ 297699 w 2832494"/>
              <a:gd name="connsiteY5" fmla="*/ 4822722 h 5989858"/>
              <a:gd name="connsiteX6" fmla="*/ 2111751 w 2832494"/>
              <a:gd name="connsiteY6" fmla="*/ 4756354 h 5989858"/>
              <a:gd name="connsiteX7" fmla="*/ 2731 w 2832494"/>
              <a:gd name="connsiteY7" fmla="*/ 5936225 h 5989858"/>
              <a:gd name="connsiteX8" fmla="*/ 2650067 w 2832494"/>
              <a:gd name="connsiteY8" fmla="*/ 5803490 h 5989858"/>
              <a:gd name="connsiteX9" fmla="*/ 2650067 w 2832494"/>
              <a:gd name="connsiteY9" fmla="*/ 5803490 h 59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2494" h="5989858">
                <a:moveTo>
                  <a:pt x="2804925" y="0"/>
                </a:moveTo>
                <a:cubicBezTo>
                  <a:pt x="2213146" y="650772"/>
                  <a:pt x="1621367" y="1301545"/>
                  <a:pt x="1625054" y="1548580"/>
                </a:cubicBezTo>
                <a:cubicBezTo>
                  <a:pt x="1628741" y="1795615"/>
                  <a:pt x="2926599" y="1181099"/>
                  <a:pt x="2827047" y="1482212"/>
                </a:cubicBezTo>
                <a:cubicBezTo>
                  <a:pt x="2727495" y="1783325"/>
                  <a:pt x="1112547" y="3051687"/>
                  <a:pt x="1027744" y="3355258"/>
                </a:cubicBezTo>
                <a:cubicBezTo>
                  <a:pt x="942941" y="3658829"/>
                  <a:pt x="2439902" y="3059061"/>
                  <a:pt x="2318228" y="3303638"/>
                </a:cubicBezTo>
                <a:cubicBezTo>
                  <a:pt x="2196554" y="3548215"/>
                  <a:pt x="332112" y="4580603"/>
                  <a:pt x="297699" y="4822722"/>
                </a:cubicBezTo>
                <a:cubicBezTo>
                  <a:pt x="263286" y="5064841"/>
                  <a:pt x="2160912" y="4570770"/>
                  <a:pt x="2111751" y="4756354"/>
                </a:cubicBezTo>
                <a:cubicBezTo>
                  <a:pt x="2062590" y="4941938"/>
                  <a:pt x="-86988" y="5761702"/>
                  <a:pt x="2731" y="5936225"/>
                </a:cubicBezTo>
                <a:cubicBezTo>
                  <a:pt x="92450" y="6110748"/>
                  <a:pt x="2650067" y="5803490"/>
                  <a:pt x="2650067" y="5803490"/>
                </a:cubicBezTo>
                <a:lnTo>
                  <a:pt x="2650067" y="5803490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5-puntige ster 9"/>
          <p:cNvSpPr/>
          <p:nvPr/>
        </p:nvSpPr>
        <p:spPr>
          <a:xfrm>
            <a:off x="5906729" y="449826"/>
            <a:ext cx="479323" cy="486698"/>
          </a:xfrm>
          <a:prstGeom prst="star5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125361" y="6642556"/>
            <a:ext cx="207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smtClean="0"/>
              <a:t>Creative </a:t>
            </a:r>
            <a:r>
              <a:rPr lang="nl-NL" sz="800" dirty="0" err="1" smtClean="0"/>
              <a:t>commons</a:t>
            </a:r>
            <a:endParaRPr lang="nl-NL" sz="800" dirty="0"/>
          </a:p>
        </p:txBody>
      </p:sp>
      <p:sp>
        <p:nvSpPr>
          <p:cNvPr id="12" name="Tekstvak 11"/>
          <p:cNvSpPr txBox="1"/>
          <p:nvPr/>
        </p:nvSpPr>
        <p:spPr>
          <a:xfrm rot="20729399">
            <a:off x="123968" y="1036460"/>
            <a:ext cx="3487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5400" dirty="0" smtClean="0">
                <a:latin typeface="Vivaldi" panose="03020602050506090804" pitchFamily="66" charset="0"/>
              </a:rPr>
              <a:t>Fijne Feestdagen!!!</a:t>
            </a:r>
            <a:endParaRPr lang="nl-NL" sz="5400" dirty="0">
              <a:latin typeface="Vivaldi" panose="0302060205050609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8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754063" y="795338"/>
            <a:ext cx="7959725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6575" indent="-53657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Regulation of gene expression:</a:t>
            </a:r>
          </a:p>
          <a:p>
            <a:pPr eaLnBrk="1" hangingPunct="1">
              <a:spcBef>
                <a:spcPct val="50000"/>
              </a:spcBef>
            </a:pPr>
            <a:endParaRPr lang="en-US" altLang="nl-NL" sz="1400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Alteration of chromatin conformation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 methylation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Transcriptional regulation (DNA-binding, RNA-polymerase, </a:t>
            </a:r>
            <a:r>
              <a:rPr lang="en-US" altLang="nl-NL" sz="2800" dirty="0" err="1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transcriptiefactoren</a:t>
            </a: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etc.)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r>
              <a:rPr lang="en-US" altLang="nl-NL" sz="2800" dirty="0">
                <a:solidFill>
                  <a:srgbClr val="C0C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Hs 18 - Posttranscriptional regulation: alternative splicing, controlling mRNA-stability, RNA-silencing</a:t>
            </a:r>
          </a:p>
          <a:p>
            <a:pPr eaLnBrk="1" hangingPunct="1">
              <a:spcBef>
                <a:spcPct val="50000"/>
              </a:spcBef>
              <a:buFontTx/>
              <a:buAutoNum type="arabicParenBoth"/>
            </a:pPr>
            <a:endParaRPr lang="nl-NL" altLang="nl-NL" sz="2800" dirty="0">
              <a:solidFill>
                <a:srgbClr val="C0C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9" y="125925"/>
            <a:ext cx="6309360" cy="6583680"/>
          </a:xfrm>
          <a:prstGeom prst="rect">
            <a:avLst/>
          </a:prstGeom>
        </p:spPr>
      </p:pic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5375787" y="5729134"/>
            <a:ext cx="3581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nl-NL" sz="24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Transcription requires chromatin remodeling</a:t>
            </a:r>
            <a:endParaRPr lang="nl-NL" altLang="nl-NL" sz="24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8789" y="274638"/>
            <a:ext cx="8667481" cy="1143000"/>
          </a:xfrm>
        </p:spPr>
        <p:txBody>
          <a:bodyPr/>
          <a:lstStyle/>
          <a:p>
            <a:pPr eaLnBrk="1" hangingPunct="1"/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b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Alteration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</a:t>
            </a:r>
            <a:r>
              <a:rPr lang="nl-NL" altLang="nl-NL" sz="36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sz="36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conformation</a:t>
            </a:r>
            <a:endParaRPr lang="nl-NL" altLang="nl-NL" sz="36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Nucleosoom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 compositie veranderen 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andere types </a:t>
            </a:r>
            <a:r>
              <a:rPr lang="nl-NL" alt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latin typeface="Calibri" panose="020F0502020204030204" pitchFamily="34" charset="0"/>
                <a:cs typeface="Calibri" panose="020F0502020204030204" pitchFamily="34" charset="0"/>
              </a:rPr>
              <a:t>-eiwitten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Modificaties aan de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histonen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acetylatie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m.b.v.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HATs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HDACs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acetylering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verslapt de binding tussen </a:t>
            </a: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DNA)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nl-NL" altLang="nl-NL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Nucleosomen</a:t>
            </a:r>
            <a:r>
              <a:rPr lang="nl-NL" altLang="nl-NL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herpositioneren langs het DNA (SWI/SNF complex)</a:t>
            </a:r>
          </a:p>
        </p:txBody>
      </p:sp>
    </p:spTree>
    <p:extLst>
      <p:ext uri="{BB962C8B-B14F-4D97-AF65-F5344CB8AC3E}">
        <p14:creationId xmlns:p14="http://schemas.microsoft.com/office/powerpoint/2010/main" val="66894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relateerde afbeeld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9" y="2332037"/>
            <a:ext cx="759768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54000" y="2619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nl-NL" sz="4000" b="1" kern="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 </a:t>
            </a:r>
            <a:r>
              <a:rPr lang="nl-NL" sz="4000" b="1" kern="0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sz="4000" b="1" kern="0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Different </a:t>
            </a:r>
            <a:r>
              <a:rPr lang="nl-NL" sz="4000" b="1" kern="0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histonproteins</a:t>
            </a:r>
            <a:endParaRPr lang="nl-NL" sz="4000" b="1" kern="0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68300" y="1404938"/>
            <a:ext cx="8229600" cy="97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Normaal: 	1 tetrameer van 2x </a:t>
            </a:r>
            <a:r>
              <a:rPr lang="nl-NL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 H3 en 2x </a:t>
            </a:r>
            <a:r>
              <a:rPr lang="nl-NL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 H4 +</a:t>
            </a:r>
          </a:p>
          <a:p>
            <a:pPr marL="0" indent="0">
              <a:buFontTx/>
              <a:buNone/>
            </a:pP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		1 tetrameer van 2x </a:t>
            </a:r>
            <a:r>
              <a:rPr lang="nl-NL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 H2A en 2x </a:t>
            </a:r>
            <a:r>
              <a:rPr lang="nl-NL" sz="24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Histon</a:t>
            </a: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 H2B</a:t>
            </a:r>
          </a:p>
          <a:p>
            <a:pPr marL="0" indent="0">
              <a:buFontTx/>
              <a:buNone/>
            </a:pPr>
            <a:r>
              <a:rPr lang="nl-NL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5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sz="40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Chromatine </a:t>
            </a:r>
            <a:r>
              <a:rPr lang="nl-NL" sz="40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remodeling</a:t>
            </a:r>
            <a:r>
              <a:rPr lang="nl-NL" sz="4000" b="1" dirty="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Different </a:t>
            </a:r>
            <a:r>
              <a:rPr lang="nl-NL" sz="4000" b="1" dirty="0" err="1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histonproteins</a:t>
            </a:r>
            <a:endParaRPr lang="nl-NL" sz="4000" b="1" dirty="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tabLst>
                <a:tab pos="1254125" algn="l"/>
              </a:tabLst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Normaal: </a:t>
            </a:r>
            <a:r>
              <a:rPr lang="nl-N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2xH2A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, 2xH2B, 2xH3 en 2xH4 </a:t>
            </a:r>
          </a:p>
          <a:p>
            <a:pPr marL="0" indent="0">
              <a:buNone/>
              <a:tabLst>
                <a:tab pos="1254125" algn="l"/>
              </a:tabLst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Nu </a:t>
            </a:r>
            <a:r>
              <a:rPr lang="nl-N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bijv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.: </a:t>
            </a:r>
            <a:r>
              <a:rPr lang="nl-N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	H2A.Z 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ipv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H2A) en H3.3 (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ipv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H3)       </a:t>
            </a:r>
          </a:p>
          <a:p>
            <a:pPr marL="0" indent="0">
              <a:buNone/>
            </a:pP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Gevolg: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meer transcriptie</a:t>
            </a:r>
          </a:p>
          <a:p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04" y="3136900"/>
            <a:ext cx="4800324" cy="330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6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4" ma:contentTypeDescription="Een nieuw document maken." ma:contentTypeScope="" ma:versionID="6bea1c7b9161d6dde0b3c7fb1e5c3171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88bb3e02a4d78147ff6b1b4e62499f13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8109CF-08BA-4981-B76F-2E690C49766E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1d31240-3f9b-4160-aa9d-7e114304e6cc"/>
    <ds:schemaRef ds:uri="http://purl.org/dc/elements/1.1/"/>
    <ds:schemaRef ds:uri="d665bda0-32f6-4388-bc96-c7f43a2006b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9342D4-9F3F-451E-836B-461D273662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1867F9-0605-42DB-8301-2A342E2E9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3110</TotalTime>
  <Words>1513</Words>
  <Application>Microsoft Office PowerPoint</Application>
  <PresentationFormat>Diavoorstelling (4:3)</PresentationFormat>
  <Paragraphs>207</Paragraphs>
  <Slides>43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Courier New</vt:lpstr>
      <vt:lpstr>Times New Roman</vt:lpstr>
      <vt:lpstr>Vivaldi</vt:lpstr>
      <vt:lpstr>Wingdings</vt:lpstr>
      <vt:lpstr>Standaardontwerp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Chromatin remodeling =  Alteration of chromatin conformation</vt:lpstr>
      <vt:lpstr>PowerPoint-presentatie</vt:lpstr>
      <vt:lpstr>Chromatine remodeling - Different histonproteins</vt:lpstr>
      <vt:lpstr>Chromatin remodeling =  Alteration of chromatin conformation</vt:lpstr>
      <vt:lpstr>PowerPoint-presentatie</vt:lpstr>
      <vt:lpstr>Chromatine remodeling – Histon modifications</vt:lpstr>
      <vt:lpstr>Chromatine remodeling - Histon modification</vt:lpstr>
      <vt:lpstr>Chromatin remodeling =  Alteration of chromatin conformation</vt:lpstr>
      <vt:lpstr>PowerPoint-presentatie</vt:lpstr>
      <vt:lpstr>PowerPoint-presentatie</vt:lpstr>
      <vt:lpstr>PowerPoint-presentatie</vt:lpstr>
      <vt:lpstr>PowerPoint-presentatie</vt:lpstr>
      <vt:lpstr>Vraag 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Core promoter elements (cis-acting) in focused promoters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Transcription factors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Peter</dc:creator>
  <cp:lastModifiedBy>Pool WA, Wietske</cp:lastModifiedBy>
  <cp:revision>175</cp:revision>
  <cp:lastPrinted>2015-12-08T14:31:54Z</cp:lastPrinted>
  <dcterms:created xsi:type="dcterms:W3CDTF">2006-11-24T14:56:07Z</dcterms:created>
  <dcterms:modified xsi:type="dcterms:W3CDTF">2021-12-23T07:58:17Z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